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4"/>
  </p:sldMasterIdLst>
  <p:notesMasterIdLst>
    <p:notesMasterId r:id="rId29"/>
  </p:notesMasterIdLst>
  <p:sldIdLst>
    <p:sldId id="271" r:id="rId5"/>
    <p:sldId id="329" r:id="rId6"/>
    <p:sldId id="330" r:id="rId7"/>
    <p:sldId id="332" r:id="rId8"/>
    <p:sldId id="328" r:id="rId9"/>
    <p:sldId id="333" r:id="rId10"/>
    <p:sldId id="335" r:id="rId11"/>
    <p:sldId id="334" r:id="rId12"/>
    <p:sldId id="337" r:id="rId13"/>
    <p:sldId id="339" r:id="rId14"/>
    <p:sldId id="336" r:id="rId15"/>
    <p:sldId id="340" r:id="rId16"/>
    <p:sldId id="341" r:id="rId17"/>
    <p:sldId id="343" r:id="rId18"/>
    <p:sldId id="342" r:id="rId19"/>
    <p:sldId id="344" r:id="rId20"/>
    <p:sldId id="345" r:id="rId21"/>
    <p:sldId id="346" r:id="rId22"/>
    <p:sldId id="347" r:id="rId23"/>
    <p:sldId id="348" r:id="rId24"/>
    <p:sldId id="349" r:id="rId25"/>
    <p:sldId id="350" r:id="rId26"/>
    <p:sldId id="351" r:id="rId27"/>
    <p:sldId id="278" r:id="rId28"/>
  </p:sldIdLst>
  <p:sldSz cx="12192000" cy="6858000"/>
  <p:notesSz cx="6858000" cy="9144000"/>
  <p:embeddedFontLst>
    <p:embeddedFont>
      <p:font typeface="Cambria Math" panose="02040503050406030204" pitchFamily="18" charset="0"/>
      <p:regular r:id="rId30"/>
    </p:embeddedFont>
    <p:embeddedFont>
      <p:font typeface="D2Coding" panose="020B0609020101020101" pitchFamily="49" charset="-127"/>
      <p:regular r:id="rId31"/>
      <p:bold r:id="rId32"/>
    </p:embeddedFont>
    <p:embeddedFont>
      <p:font typeface="나눔스퀘어 네오 Regular" panose="00000500000000000000" pitchFamily="2" charset="-127"/>
      <p:regular r:id="rId3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C773C7"/>
    <a:srgbClr val="B69ADE"/>
    <a:srgbClr val="A17DD5"/>
    <a:srgbClr val="B882D0"/>
    <a:srgbClr val="FF4409"/>
    <a:srgbClr val="FFE292"/>
    <a:srgbClr val="FFE575"/>
    <a:srgbClr val="69258A"/>
    <a:srgbClr val="FF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21" autoAdjust="0"/>
    <p:restoredTop sz="92822" autoAdjust="0"/>
  </p:normalViewPr>
  <p:slideViewPr>
    <p:cSldViewPr snapToGrid="0" showGuides="1">
      <p:cViewPr varScale="1">
        <p:scale>
          <a:sx n="147" d="100"/>
          <a:sy n="147" d="100"/>
        </p:scale>
        <p:origin x="372" y="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18" d="100"/>
          <a:sy n="118" d="100"/>
        </p:scale>
        <p:origin x="378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4.fntdata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3.fntdata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2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font" Target="fonts/font1.fntdata"/><Relationship Id="rId35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나눔스퀘어 네오 Regular" panose="00000500000000000000" pitchFamily="2" charset="-127"/>
                <a:ea typeface="나눔스퀘어 네오 Regular" panose="00000500000000000000" pitchFamily="2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나눔스퀘어 네오 Regular" panose="00000500000000000000" pitchFamily="2" charset="-127"/>
                <a:ea typeface="나눔스퀘어 네오 Regular" panose="00000500000000000000" pitchFamily="2" charset="-127"/>
              </a:defRPr>
            </a:lvl1pPr>
          </a:lstStyle>
          <a:p>
            <a:fld id="{CB4F6AC8-FFF4-4699-96A4-0DD4A72686D3}" type="datetimeFigureOut">
              <a:rPr lang="ko-KR" altLang="en-US" smtClean="0"/>
              <a:pPr/>
              <a:t>2024-02-20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나눔스퀘어 네오 Regular" panose="00000500000000000000" pitchFamily="2" charset="-127"/>
                <a:ea typeface="나눔스퀘어 네오 Regular" panose="00000500000000000000" pitchFamily="2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나눔스퀘어 네오 Regular" panose="00000500000000000000" pitchFamily="2" charset="-127"/>
                <a:ea typeface="나눔스퀘어 네오 Regular" panose="00000500000000000000" pitchFamily="2" charset="-127"/>
              </a:defRPr>
            </a:lvl1pPr>
          </a:lstStyle>
          <a:p>
            <a:fld id="{0D045498-4E38-4CA4-927E-F113D92A0536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089314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나눔스퀘어 네오 Regular" panose="00000500000000000000" pitchFamily="2" charset="-127"/>
        <a:ea typeface="나눔스퀘어 네오 Regular" panose="00000500000000000000" pitchFamily="2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나눔스퀘어 네오 Regular" panose="00000500000000000000" pitchFamily="2" charset="-127"/>
        <a:ea typeface="나눔스퀘어 네오 Regular" panose="00000500000000000000" pitchFamily="2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나눔스퀘어 네오 Regular" panose="00000500000000000000" pitchFamily="2" charset="-127"/>
        <a:ea typeface="나눔스퀘어 네오 Regular" panose="00000500000000000000" pitchFamily="2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나눔스퀘어 네오 Regular" panose="00000500000000000000" pitchFamily="2" charset="-127"/>
        <a:ea typeface="나눔스퀘어 네오 Regular" panose="00000500000000000000" pitchFamily="2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나눔스퀘어 네오 Regular" panose="00000500000000000000" pitchFamily="2" charset="-127"/>
        <a:ea typeface="나눔스퀘어 네오 Regular" panose="00000500000000000000" pitchFamily="2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228F61-C241-37FB-E9F6-90635785AB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1DB48B6-9001-3B2E-3542-D0F5A7F905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84B640E-7D0B-A191-F05C-BEC0A81535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C08E21F-3F0E-6A1C-9A50-38F2CE3FB7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045498-4E38-4CA4-927E-F113D92A0536}" type="slidenum">
              <a:rPr lang="ko-KR" altLang="en-US" smtClean="0"/>
              <a:pPr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779422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D9FFA9-A910-9171-19A0-981510040A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7311D99-DE37-626A-9C0C-E8DF2F69C92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75CE629-911F-238F-8EA6-D2084708EC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A75A393-37CD-88BB-DB39-A53E892B3EE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045498-4E38-4CA4-927E-F113D92A0536}" type="slidenum">
              <a:rPr lang="ko-KR" altLang="en-US" smtClean="0"/>
              <a:pPr/>
              <a:t>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366425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945995-58CF-90FE-7440-173BCC8BD8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587362E-6C99-6BF6-DA1D-CFAB7A5629B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BCDB5D5-FA2A-BE84-4F28-BEA0BEBDFB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BD2BC10-BC5A-89AD-3E46-8D0F4FA0269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045498-4E38-4CA4-927E-F113D92A0536}" type="slidenum">
              <a:rPr lang="ko-KR" altLang="en-US" smtClean="0"/>
              <a:pPr/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830638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F2CEAD-4528-D387-4A6B-0C432B9314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F1DAD14-FD30-25B4-52EF-05130D3CFE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D1D2EB2-8EB6-4805-AFD5-71681F23DD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BF580AC-6A9D-A900-B477-C9DFBB4699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045498-4E38-4CA4-927E-F113D92A0536}" type="slidenum">
              <a:rPr lang="ko-KR" altLang="en-US" smtClean="0"/>
              <a:pPr/>
              <a:t>13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534817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C6CA21-1227-EC79-3527-658987BCC8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9953661-7A71-7CF2-D1A6-75392056910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A0B3F1C-370E-C6B8-4092-7C26400C9B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FB9A25F-3DC3-EA41-B555-C082CD7858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045498-4E38-4CA4-927E-F113D92A0536}" type="slidenum">
              <a:rPr lang="ko-KR" altLang="en-US" smtClean="0"/>
              <a:pPr/>
              <a:t>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692712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844482-138E-178B-46C7-2B65169C3C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B375D3E-65E1-FCEE-9479-FF70E34B328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35ECC03-AB46-9FAD-0628-99E4CC130A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575590F-E023-29AA-6A48-10BF23D2B27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045498-4E38-4CA4-927E-F113D92A0536}" type="slidenum">
              <a:rPr lang="ko-KR" altLang="en-US" smtClean="0"/>
              <a:pPr/>
              <a:t>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94680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F1E0AB-84E6-E506-A61C-22A70895FA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C8930EC-0E3E-76E9-9DC3-18DE47907D0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35B4C01-F77F-FD7A-4B35-B50C3C3225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D2EDC29-FE18-D143-8CB9-F9C0031152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045498-4E38-4CA4-927E-F113D92A0536}" type="slidenum">
              <a:rPr lang="ko-KR" altLang="en-US" smtClean="0"/>
              <a:pPr/>
              <a:t>16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44470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D3F152-8ED8-A534-6440-A4323AEFAC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59F5714-C2AE-9BE5-C1D8-664FD97E1E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5A2F587-69CF-BE79-0B69-9340FFB597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C3CA56B-011A-3125-5BDE-5841C8E212A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045498-4E38-4CA4-927E-F113D92A0536}" type="slidenum">
              <a:rPr lang="ko-KR" altLang="en-US" smtClean="0"/>
              <a:pPr/>
              <a:t>17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888474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3F3D58-B32D-BF33-0EA9-3D0A258007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A5A8C0A-FFE5-9FFB-6E58-0D88C78807E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DD79EC8-6AA8-0922-71CC-3609838DD9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CE1E397-B191-78DF-C54B-C46E7291EE7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045498-4E38-4CA4-927E-F113D92A0536}" type="slidenum">
              <a:rPr lang="ko-KR" altLang="en-US" smtClean="0"/>
              <a:pPr/>
              <a:t>18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87619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F6BD5D-FE6C-1C78-933D-49FB6ADFEC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68CC804-CC10-9E46-6444-9F0BF9336AE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DE8BA80-08A3-8D51-3B95-44279F93E4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D491E74-7303-57D6-D160-951B927DCDC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045498-4E38-4CA4-927E-F113D92A0536}" type="slidenum">
              <a:rPr lang="ko-KR" altLang="en-US" smtClean="0"/>
              <a:pPr/>
              <a:t>19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7591497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7C1CC8-57C6-B1D6-0354-4404EC8FDE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4ABAECA-6BED-3D5D-9B40-AB902872B3E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460DD13-28D3-0620-07FD-D2A106B8D4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BCFC7F9-0D02-3480-4A88-9AEE1D2CF89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045498-4E38-4CA4-927E-F113D92A0536}" type="slidenum">
              <a:rPr lang="ko-KR" altLang="en-US" smtClean="0"/>
              <a:pPr/>
              <a:t>20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622555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3B7DC3-2F64-0A7F-F010-CCA9F65E79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2F8380C-C65A-FA33-8749-96DCAC5329E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03F1444-FB68-8CF6-8EC5-90A387AE04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9923077-4E19-516F-E7E3-B98D7141E54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045498-4E38-4CA4-927E-F113D92A0536}" type="slidenum">
              <a:rPr lang="ko-KR" altLang="en-US" smtClean="0"/>
              <a:pPr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426013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894152-C801-AAE7-7E4C-75BDA9C0FA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A0C0044-8C6E-021D-C216-157EBE75906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73BF274-DE6F-756A-9672-ACAC54D906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FA808F2-97EA-E7D6-0601-AE42083DCB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045498-4E38-4CA4-927E-F113D92A0536}" type="slidenum">
              <a:rPr lang="ko-KR" altLang="en-US" smtClean="0"/>
              <a:pPr/>
              <a:t>21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9161938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338E70-932D-C0A1-76DA-1687C4B93A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410B5E0-FAB6-2CE8-BAD7-0641BC67A29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31141F4-9CBE-A1DD-E136-26CB56595D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6733C6F-19E6-E74A-55FC-A71C3F3B4BD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045498-4E38-4CA4-927E-F113D92A0536}" type="slidenum">
              <a:rPr lang="ko-KR" altLang="en-US" smtClean="0"/>
              <a:pPr/>
              <a:t>22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6075266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36265F-DEC6-DE82-470A-C8362B8F23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43FED04-E85C-0488-2E54-E6962D80BF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56ED206-9B56-2067-0EA0-B54CCE2206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1E12BD6-62B8-7CD3-C4C4-5BCAD840C56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045498-4E38-4CA4-927E-F113D92A0536}" type="slidenum">
              <a:rPr lang="ko-KR" altLang="en-US" smtClean="0"/>
              <a:pPr/>
              <a:t>23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927893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3FDB5F-5365-71E3-F76A-F6EBED0B27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C20E8B2-ED51-6E27-2909-1D506F4882E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DD80A1E-9A17-A077-500F-37B2715A3E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87119C0-B9DC-9554-F914-9F585BC5C02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045498-4E38-4CA4-927E-F113D92A0536}" type="slidenum">
              <a:rPr lang="ko-KR" altLang="en-US" smtClean="0"/>
              <a:pPr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528866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045498-4E38-4CA4-927E-F113D92A0536}" type="slidenum">
              <a:rPr lang="ko-KR" altLang="en-US" smtClean="0"/>
              <a:pPr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809434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719A19-FDCE-1E8E-CBF4-53B24C16CD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6090C32-2431-D15E-E37D-589E8C00703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CBC918A-E28E-6F97-C0D4-3D8A9C9448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00AC134-C994-E284-B1C7-03C81099A5C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045498-4E38-4CA4-927E-F113D92A0536}" type="slidenum">
              <a:rPr lang="ko-KR" altLang="en-US" smtClean="0"/>
              <a:pPr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287609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12077E-B519-1189-1125-1881BABFF7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265ED24-E0CA-D43F-0E44-1BDA2C242D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5ED52A2-32A0-850F-DF50-3990A7AC32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0CE9B3E-B2DF-E2CF-4AE3-8125A66C4E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045498-4E38-4CA4-927E-F113D92A0536}" type="slidenum">
              <a:rPr lang="ko-KR" altLang="en-US" smtClean="0"/>
              <a:pPr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83665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DFF28D-85CF-8576-0E4B-9BDE501742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3B5C0D6-A9D8-DFF2-A010-8A4C4ABC3FD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FFDA826-334F-489E-BEE0-0E6833DAA3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D16A1B1-9E00-F068-F248-3E555BF75EA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045498-4E38-4CA4-927E-F113D92A0536}" type="slidenum">
              <a:rPr lang="ko-KR" altLang="en-US" smtClean="0"/>
              <a:pPr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824841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6F6201-4660-A7D4-5DAA-11BD892D4D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4BF270F-A076-A926-1A4C-74177A3CE63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F5D4EA0-9CAD-F076-5444-6DCCE007CC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6C5562B-65F1-8913-6E9E-B72B4725DB7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045498-4E38-4CA4-927E-F113D92A0536}" type="slidenum">
              <a:rPr lang="ko-KR" altLang="en-US" smtClean="0"/>
              <a:pPr/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648556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9E87E9-034F-6316-A0D2-87D2B94BBD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EEE7488-2E31-7FD3-7740-74C091258AA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A07CF2A-C7C7-941C-3F8D-77007D6A67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E851DF4-42D0-63E3-B760-A009991E5F6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045498-4E38-4CA4-927E-F113D92A0536}" type="slidenum">
              <a:rPr lang="ko-KR" altLang="en-US" smtClean="0"/>
              <a:pPr/>
              <a:t>10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132237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. 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135D64D6-4749-53D1-FDBC-87B9B79C9662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FFE2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제목 1">
            <a:extLst>
              <a:ext uri="{FF2B5EF4-FFF2-40B4-BE49-F238E27FC236}">
                <a16:creationId xmlns:a16="http://schemas.microsoft.com/office/drawing/2014/main" id="{C8F59400-3B56-E5BB-448A-614A50DAD8EC}"/>
              </a:ext>
            </a:extLst>
          </p:cNvPr>
          <p:cNvSpPr txBox="1">
            <a:spLocks/>
          </p:cNvSpPr>
          <p:nvPr userDrawn="1"/>
        </p:nvSpPr>
        <p:spPr>
          <a:xfrm>
            <a:off x="7044337" y="6342129"/>
            <a:ext cx="4461307" cy="31860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dirty="0">
                <a:latin typeface="+mn-ea"/>
                <a:ea typeface="+mn-ea"/>
              </a:rPr>
              <a:t>AI &amp; Bigdata Lab</a:t>
            </a:r>
            <a:endParaRPr lang="ko-KR" altLang="en-US" sz="1400" dirty="0">
              <a:latin typeface="+mn-ea"/>
              <a:ea typeface="+mn-ea"/>
            </a:endParaRPr>
          </a:p>
        </p:txBody>
      </p:sp>
      <p:pic>
        <p:nvPicPr>
          <p:cNvPr id="3" name="그림 2" descr="텍스트, 신문, 스크린샷이(가) 표시된 사진&#10;&#10;자동 생성된 설명">
            <a:extLst>
              <a:ext uri="{FF2B5EF4-FFF2-40B4-BE49-F238E27FC236}">
                <a16:creationId xmlns:a16="http://schemas.microsoft.com/office/drawing/2014/main" id="{F58CD099-BAA1-9699-26A4-C2467FD45B9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43" r="3923"/>
          <a:stretch/>
        </p:blipFill>
        <p:spPr>
          <a:xfrm rot="5400000">
            <a:off x="-381001" y="513835"/>
            <a:ext cx="6858001" cy="5830334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7455973F-6E57-325D-4E08-6CF9DE0467B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47512" t="42857" r="7136" b="21645"/>
          <a:stretch/>
        </p:blipFill>
        <p:spPr>
          <a:xfrm>
            <a:off x="7723270" y="607938"/>
            <a:ext cx="3103440" cy="312091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CA96812-036D-A43C-07DD-0D1881194D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889" b="87556" l="30000" r="69875">
                        <a14:foregroundMark x1="49375" y1="12222" x2="49375" y2="12222"/>
                        <a14:foregroundMark x1="50000" y1="8889" x2="50000" y2="8889"/>
                        <a14:foregroundMark x1="54625" y1="16889" x2="54625" y2="16889"/>
                        <a14:foregroundMark x1="30500" y1="68000" x2="30500" y2="68000"/>
                        <a14:foregroundMark x1="36875" y1="72444" x2="36875" y2="72444"/>
                        <a14:foregroundMark x1="37875" y1="87556" x2="37875" y2="87556"/>
                        <a14:foregroundMark x1="32750" y1="68444" x2="32750" y2="68444"/>
                        <a14:foregroundMark x1="30000" y1="67778" x2="30000" y2="67778"/>
                        <a14:foregroundMark x1="30125" y1="70000" x2="30125" y2="70000"/>
                        <a14:foregroundMark x1="30125" y1="72444" x2="30125" y2="72444"/>
                        <a14:foregroundMark x1="44625" y1="68000" x2="44625" y2="68000"/>
                        <a14:foregroundMark x1="50750" y1="72222" x2="50750" y2="72222"/>
                        <a14:foregroundMark x1="55875" y1="72444" x2="55875" y2="72444"/>
                        <a14:foregroundMark x1="63000" y1="72444" x2="63000" y2="72444"/>
                        <a14:foregroundMark x1="66375" y1="70444" x2="66375" y2="70444"/>
                        <a14:foregroundMark x1="68000" y1="72667" x2="68000" y2="72667"/>
                        <a14:foregroundMark x1="69875" y1="72667" x2="69875" y2="72667"/>
                        <a14:foregroundMark x1="56250" y1="73556" x2="56250" y2="73556"/>
                        <a14:foregroundMark x1="56125" y1="73556" x2="56125" y2="73556"/>
                        <a14:foregroundMark x1="56500" y1="73556" x2="56125" y2="73556"/>
                        <a14:foregroundMark x1="56500" y1="73778" x2="56500" y2="73778"/>
                        <a14:foregroundMark x1="56375" y1="73778" x2="56375" y2="73778"/>
                        <a14:foregroundMark x1="56375" y1="73778" x2="56375" y2="73778"/>
                        <a14:foregroundMark x1="56000" y1="73778" x2="56000" y2="73778"/>
                        <a14:foregroundMark x1="32750" y1="68444" x2="32750" y2="68444"/>
                        <a14:foregroundMark x1="32375" y1="68444" x2="30125" y2="68444"/>
                        <a14:foregroundMark x1="30125" y1="68444" x2="30250" y2="81111"/>
                        <a14:foregroundMark x1="30250" y1="81111" x2="30125" y2="82000"/>
                        <a14:foregroundMark x1="56375" y1="73778" x2="56375" y2="73778"/>
                        <a14:foregroundMark x1="56625" y1="73556" x2="56625" y2="73556"/>
                        <a14:foregroundMark x1="56375" y1="73778" x2="56375" y2="73778"/>
                        <a14:foregroundMark x1="56125" y1="74000" x2="56125" y2="74000"/>
                        <a14:foregroundMark x1="56625" y1="73556" x2="56375" y2="74000"/>
                        <a14:foregroundMark x1="56625" y1="73556" x2="56125" y2="74444"/>
                      </a14:backgroundRemoval>
                    </a14:imgEffect>
                  </a14:imgLayer>
                </a14:imgProps>
              </a:ext>
            </a:extLst>
          </a:blip>
          <a:srcRect l="28645" t="6017" r="27532" b="8234"/>
          <a:stretch/>
        </p:blipFill>
        <p:spPr>
          <a:xfrm>
            <a:off x="884340" y="1239636"/>
            <a:ext cx="708911" cy="780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6738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 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D21C66B1-ABFD-96F2-C988-AB03CF84D8A4}"/>
              </a:ext>
            </a:extLst>
          </p:cNvPr>
          <p:cNvSpPr/>
          <p:nvPr userDrawn="1"/>
        </p:nvSpPr>
        <p:spPr>
          <a:xfrm>
            <a:off x="0" y="0"/>
            <a:ext cx="12192000" cy="787585"/>
          </a:xfrm>
          <a:prstGeom prst="rect">
            <a:avLst/>
          </a:prstGeom>
          <a:solidFill>
            <a:srgbClr val="FFE2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4E5056A-8997-E84E-ED8B-568DDC4D111B}"/>
              </a:ext>
            </a:extLst>
          </p:cNvPr>
          <p:cNvSpPr/>
          <p:nvPr userDrawn="1"/>
        </p:nvSpPr>
        <p:spPr>
          <a:xfrm>
            <a:off x="0" y="6492875"/>
            <a:ext cx="12192000" cy="365368"/>
          </a:xfrm>
          <a:prstGeom prst="rect">
            <a:avLst/>
          </a:prstGeom>
          <a:solidFill>
            <a:srgbClr val="FFE2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슬라이드 번호 개체 틀 8">
            <a:extLst>
              <a:ext uri="{FF2B5EF4-FFF2-40B4-BE49-F238E27FC236}">
                <a16:creationId xmlns:a16="http://schemas.microsoft.com/office/drawing/2014/main" id="{D4FCE129-2F32-A55F-3836-7A95272D0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53217" y="6492875"/>
            <a:ext cx="2743200" cy="365125"/>
          </a:xfrm>
        </p:spPr>
        <p:txBody>
          <a:bodyPr/>
          <a:lstStyle>
            <a:lvl1pPr>
              <a:defRPr sz="160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defRPr>
            </a:lvl1pPr>
          </a:lstStyle>
          <a:p>
            <a:fld id="{785FB9D8-AD8A-433C-85A4-344A7D45903D}" type="slidenum">
              <a:rPr lang="ko-KR" altLang="en-US" smtClean="0"/>
              <a:pPr/>
              <a:t>‹#›</a:t>
            </a:fld>
            <a:r>
              <a:rPr lang="ko-KR" altLang="en-US" dirty="0"/>
              <a:t> </a:t>
            </a:r>
            <a:r>
              <a:rPr lang="en-US" altLang="ko-KR" dirty="0"/>
              <a:t>/ 23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0C90466-6629-F44A-0220-002DDD06EF2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889" b="87556" l="30000" r="69875">
                        <a14:foregroundMark x1="49375" y1="12222" x2="49375" y2="12222"/>
                        <a14:foregroundMark x1="50000" y1="8889" x2="50000" y2="8889"/>
                        <a14:foregroundMark x1="54625" y1="16889" x2="54625" y2="16889"/>
                        <a14:foregroundMark x1="30500" y1="68000" x2="30500" y2="68000"/>
                        <a14:foregroundMark x1="36875" y1="72444" x2="36875" y2="72444"/>
                        <a14:foregroundMark x1="37875" y1="87556" x2="37875" y2="87556"/>
                        <a14:foregroundMark x1="32750" y1="68444" x2="32750" y2="68444"/>
                        <a14:foregroundMark x1="30000" y1="67778" x2="30000" y2="67778"/>
                        <a14:foregroundMark x1="30125" y1="70000" x2="30125" y2="70000"/>
                        <a14:foregroundMark x1="30125" y1="72444" x2="30125" y2="72444"/>
                        <a14:foregroundMark x1="44625" y1="68000" x2="44625" y2="68000"/>
                        <a14:foregroundMark x1="50750" y1="72222" x2="50750" y2="72222"/>
                        <a14:foregroundMark x1="55875" y1="72444" x2="55875" y2="72444"/>
                        <a14:foregroundMark x1="63000" y1="72444" x2="63000" y2="72444"/>
                        <a14:foregroundMark x1="66375" y1="70444" x2="66375" y2="70444"/>
                        <a14:foregroundMark x1="68000" y1="72667" x2="68000" y2="72667"/>
                        <a14:foregroundMark x1="69875" y1="72667" x2="69875" y2="72667"/>
                        <a14:foregroundMark x1="56250" y1="73556" x2="56250" y2="73556"/>
                        <a14:foregroundMark x1="56125" y1="73556" x2="56125" y2="73556"/>
                        <a14:foregroundMark x1="56500" y1="73556" x2="56125" y2="73556"/>
                        <a14:foregroundMark x1="56500" y1="73778" x2="56500" y2="73778"/>
                        <a14:foregroundMark x1="56375" y1="73778" x2="56375" y2="73778"/>
                        <a14:foregroundMark x1="56375" y1="73778" x2="56375" y2="73778"/>
                        <a14:foregroundMark x1="56000" y1="73778" x2="56000" y2="73778"/>
                        <a14:foregroundMark x1="32750" y1="68444" x2="32750" y2="68444"/>
                        <a14:foregroundMark x1="32375" y1="68444" x2="30125" y2="68444"/>
                        <a14:foregroundMark x1="30125" y1="68444" x2="30250" y2="81111"/>
                        <a14:foregroundMark x1="30250" y1="81111" x2="30125" y2="82000"/>
                        <a14:foregroundMark x1="56375" y1="73778" x2="56375" y2="73778"/>
                        <a14:foregroundMark x1="56625" y1="73556" x2="56625" y2="73556"/>
                        <a14:foregroundMark x1="56375" y1="73778" x2="56375" y2="73778"/>
                        <a14:foregroundMark x1="56125" y1="74000" x2="56125" y2="74000"/>
                        <a14:foregroundMark x1="56625" y1="73556" x2="56375" y2="74000"/>
                        <a14:foregroundMark x1="56625" y1="73556" x2="56125" y2="74444"/>
                      </a14:backgroundRemoval>
                    </a14:imgEffect>
                  </a14:imgLayer>
                </a14:imgProps>
              </a:ext>
            </a:extLst>
          </a:blip>
          <a:srcRect l="28645" t="6017" r="27532" b="8234"/>
          <a:stretch/>
        </p:blipFill>
        <p:spPr>
          <a:xfrm>
            <a:off x="11382126" y="102725"/>
            <a:ext cx="528897" cy="582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0016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EF432DD-2BD5-42A6-8B1F-94044215CA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6F3646C-00B2-4F72-9F03-28A39E8D9D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2246F5C-03D3-40EA-B743-BF0939B19B5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E966C7A-B55A-4A25-A9FE-4C3D254D16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C6F5D5C-1738-4696-8769-E2A1903D6B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5FB9D8-AD8A-433C-85A4-344A7D45903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663990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0" r:id="rId2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8.png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40E33F-9EBD-DCF2-23C9-FF72C5A3C393}"/>
              </a:ext>
            </a:extLst>
          </p:cNvPr>
          <p:cNvSpPr txBox="1">
            <a:spLocks/>
          </p:cNvSpPr>
          <p:nvPr/>
        </p:nvSpPr>
        <p:spPr>
          <a:xfrm>
            <a:off x="2015978" y="1280252"/>
            <a:ext cx="2839363" cy="689573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latin typeface="+mj-ea"/>
              </a:rPr>
              <a:t>CHAPTER 7</a:t>
            </a:r>
            <a:endParaRPr lang="ko-KR" altLang="en-US" sz="2800" dirty="0">
              <a:latin typeface="+mj-ea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07B0585-3630-0809-D195-B8BAEFECE1C3}"/>
              </a:ext>
            </a:extLst>
          </p:cNvPr>
          <p:cNvSpPr txBox="1">
            <a:spLocks/>
          </p:cNvSpPr>
          <p:nvPr/>
        </p:nvSpPr>
        <p:spPr>
          <a:xfrm>
            <a:off x="1043055" y="3323912"/>
            <a:ext cx="429488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00000"/>
              </a:lnSpc>
              <a:buAutoNum type="arabicPeriod"/>
            </a:pPr>
            <a:r>
              <a:rPr lang="en-US" altLang="ko-KR" sz="2000" dirty="0">
                <a:latin typeface="+mn-ea"/>
              </a:rPr>
              <a:t>LSTM</a:t>
            </a: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6D8343C9-E3F4-66AC-5EAA-54B3CF20E767}"/>
              </a:ext>
            </a:extLst>
          </p:cNvPr>
          <p:cNvSpPr txBox="1">
            <a:spLocks/>
          </p:cNvSpPr>
          <p:nvPr/>
        </p:nvSpPr>
        <p:spPr>
          <a:xfrm>
            <a:off x="2015978" y="2378312"/>
            <a:ext cx="2615289" cy="6895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800" dirty="0">
                <a:latin typeface="+mj-ea"/>
              </a:rPr>
              <a:t>시계열 분석</a:t>
            </a:r>
            <a:endParaRPr lang="en-US" altLang="ko-KR" sz="2800" dirty="0">
              <a:latin typeface="+mj-ea"/>
            </a:endParaRP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80AEC2F4-95A9-3E2A-6617-4670D9C2B737}"/>
              </a:ext>
            </a:extLst>
          </p:cNvPr>
          <p:cNvSpPr txBox="1">
            <a:spLocks/>
          </p:cNvSpPr>
          <p:nvPr/>
        </p:nvSpPr>
        <p:spPr>
          <a:xfrm>
            <a:off x="7730693" y="5057265"/>
            <a:ext cx="3088596" cy="6895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000" spc="600" dirty="0">
                <a:latin typeface="+mj-ea"/>
              </a:rPr>
              <a:t>이훈제</a:t>
            </a: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56A2FFC8-10C5-DEAD-351F-C8BD9F52A809}"/>
              </a:ext>
            </a:extLst>
          </p:cNvPr>
          <p:cNvSpPr txBox="1">
            <a:spLocks/>
          </p:cNvSpPr>
          <p:nvPr/>
        </p:nvSpPr>
        <p:spPr>
          <a:xfrm>
            <a:off x="7975005" y="4328762"/>
            <a:ext cx="2599972" cy="4364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>
                <a:latin typeface="+mn-ea"/>
                <a:ea typeface="+mn-ea"/>
              </a:rPr>
              <a:t>24. 02. 21. </a:t>
            </a:r>
            <a:r>
              <a:rPr lang="ko-KR" altLang="en-US" sz="2000" dirty="0">
                <a:latin typeface="+mn-ea"/>
                <a:ea typeface="+mn-ea"/>
              </a:rPr>
              <a:t>수</a:t>
            </a:r>
          </a:p>
        </p:txBody>
      </p:sp>
    </p:spTree>
    <p:extLst>
      <p:ext uri="{BB962C8B-B14F-4D97-AF65-F5344CB8AC3E}">
        <p14:creationId xmlns:p14="http://schemas.microsoft.com/office/powerpoint/2010/main" val="17696031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ABF82C-ECBB-0D0B-5A3A-11BDE0E752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A058640-88FF-FDCF-9AE4-132D2304C631}"/>
              </a:ext>
            </a:extLst>
          </p:cNvPr>
          <p:cNvSpPr txBox="1"/>
          <p:nvPr/>
        </p:nvSpPr>
        <p:spPr>
          <a:xfrm>
            <a:off x="231420" y="899595"/>
            <a:ext cx="2085827" cy="509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2000" dirty="0">
                <a:latin typeface="+mj-ea"/>
                <a:ea typeface="+mj-ea"/>
              </a:rPr>
              <a:t>LSTM </a:t>
            </a:r>
            <a:r>
              <a:rPr lang="ko-KR" altLang="en-US" sz="2000" dirty="0">
                <a:latin typeface="+mj-ea"/>
                <a:ea typeface="+mj-ea"/>
              </a:rPr>
              <a:t>게이트</a:t>
            </a:r>
            <a:endParaRPr lang="en-US" altLang="ko-KR" sz="2000" dirty="0">
              <a:latin typeface="+mj-ea"/>
              <a:ea typeface="+mj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978FF7B-62F9-A746-E101-AE79FACE7DB1}"/>
              </a:ext>
            </a:extLst>
          </p:cNvPr>
          <p:cNvSpPr txBox="1"/>
          <p:nvPr/>
        </p:nvSpPr>
        <p:spPr>
          <a:xfrm>
            <a:off x="192228" y="100159"/>
            <a:ext cx="17892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+mj-ea"/>
                <a:ea typeface="+mj-ea"/>
              </a:rPr>
              <a:t>5.LSTM</a:t>
            </a:r>
            <a:endParaRPr lang="ko-KR" altLang="en-US" sz="3200" dirty="0">
              <a:latin typeface="+mj-ea"/>
              <a:ea typeface="+mj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7AE9785-04D0-1710-E256-5D09A5B476FC}"/>
              </a:ext>
            </a:extLst>
          </p:cNvPr>
          <p:cNvSpPr txBox="1"/>
          <p:nvPr/>
        </p:nvSpPr>
        <p:spPr>
          <a:xfrm>
            <a:off x="492380" y="1441715"/>
            <a:ext cx="6272871" cy="37046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050" dirty="0">
                <a:latin typeface="+mn-ea"/>
              </a:rPr>
              <a:t>uniform( )</a:t>
            </a:r>
            <a:r>
              <a:rPr lang="ko-KR" altLang="en-US" sz="1050" dirty="0">
                <a:latin typeface="+mn-ea"/>
              </a:rPr>
              <a:t>은 난수를 위해 사용함</a:t>
            </a:r>
            <a:r>
              <a:rPr lang="en-US" altLang="ko-KR" sz="1050" dirty="0">
                <a:latin typeface="+mn-ea"/>
              </a:rPr>
              <a:t>, </a:t>
            </a:r>
            <a:r>
              <a:rPr lang="ko-KR" altLang="en-US" sz="1050" dirty="0">
                <a:latin typeface="+mn-ea"/>
              </a:rPr>
              <a:t>난수 사용은 </a:t>
            </a:r>
            <a:r>
              <a:rPr lang="en-US" altLang="ko-KR" sz="1050" dirty="0">
                <a:latin typeface="+mn-ea"/>
              </a:rPr>
              <a:t>uniform( ) </a:t>
            </a:r>
            <a:r>
              <a:rPr lang="ko-KR" altLang="en-US" sz="1050" dirty="0">
                <a:latin typeface="+mn-ea"/>
              </a:rPr>
              <a:t>외에도 </a:t>
            </a:r>
            <a:r>
              <a:rPr lang="en-US" altLang="ko-KR" sz="1050" dirty="0" err="1">
                <a:latin typeface="+mn-ea"/>
              </a:rPr>
              <a:t>randint</a:t>
            </a:r>
            <a:r>
              <a:rPr lang="en-US" altLang="ko-KR" sz="1050" dirty="0">
                <a:latin typeface="+mn-ea"/>
              </a:rPr>
              <a:t>( ), random( ) </a:t>
            </a:r>
            <a:r>
              <a:rPr lang="ko-KR" altLang="en-US" sz="1050" dirty="0">
                <a:latin typeface="+mn-ea"/>
              </a:rPr>
              <a:t>등 이 있음</a:t>
            </a:r>
            <a:endParaRPr lang="en-US" altLang="ko-KR" sz="105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050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1050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1050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1050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105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050" dirty="0" err="1">
                <a:latin typeface="+mn-ea"/>
              </a:rPr>
              <a:t>touch.squeeze</a:t>
            </a:r>
            <a:r>
              <a:rPr lang="en-US" altLang="ko-KR" sz="1050" dirty="0">
                <a:latin typeface="+mn-ea"/>
              </a:rPr>
              <a:t>( )</a:t>
            </a:r>
            <a:r>
              <a:rPr lang="ko-KR" altLang="en-US" sz="1050" dirty="0">
                <a:latin typeface="+mn-ea"/>
              </a:rPr>
              <a:t>는 </a:t>
            </a:r>
            <a:r>
              <a:rPr lang="ko-KR" altLang="en-US" sz="1050" dirty="0" err="1">
                <a:latin typeface="+mn-ea"/>
              </a:rPr>
              <a:t>텐서의</a:t>
            </a:r>
            <a:r>
              <a:rPr lang="ko-KR" altLang="en-US" sz="1050" dirty="0">
                <a:latin typeface="+mn-ea"/>
              </a:rPr>
              <a:t> 차원을 줄이고자 </a:t>
            </a:r>
            <a:r>
              <a:rPr lang="ko-KR" altLang="en-US" sz="1050" dirty="0" err="1">
                <a:latin typeface="+mn-ea"/>
              </a:rPr>
              <a:t>할때</a:t>
            </a:r>
            <a:r>
              <a:rPr lang="ko-KR" altLang="en-US" sz="1050" dirty="0">
                <a:latin typeface="+mn-ea"/>
              </a:rPr>
              <a:t> 사용함</a:t>
            </a:r>
            <a:endParaRPr lang="en-US" altLang="ko-KR" sz="105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05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05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050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1050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105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050" dirty="0">
                <a:latin typeface="+mn-ea"/>
              </a:rPr>
              <a:t>하나의 </a:t>
            </a:r>
            <a:r>
              <a:rPr lang="en-US" altLang="ko-KR" sz="1050" dirty="0">
                <a:latin typeface="+mn-ea"/>
              </a:rPr>
              <a:t>LSTM </a:t>
            </a:r>
            <a:r>
              <a:rPr lang="ko-KR" altLang="en-US" sz="1050" dirty="0">
                <a:latin typeface="+mn-ea"/>
              </a:rPr>
              <a:t>셀을 통과하면 셀 상태와 은닉상태가 출력으로 주어짐</a:t>
            </a:r>
            <a:endParaRPr lang="en-US" altLang="ko-KR" sz="105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050" dirty="0">
                <a:latin typeface="+mn-ea"/>
              </a:rPr>
              <a:t>이때 셀 상태는 입력</a:t>
            </a:r>
            <a:r>
              <a:rPr lang="en-US" altLang="ko-KR" sz="1050" dirty="0">
                <a:latin typeface="+mn-ea"/>
              </a:rPr>
              <a:t>, </a:t>
            </a:r>
            <a:r>
              <a:rPr lang="ko-KR" altLang="en-US" sz="1050" dirty="0">
                <a:latin typeface="+mn-ea"/>
              </a:rPr>
              <a:t>망각</a:t>
            </a:r>
            <a:r>
              <a:rPr lang="en-US" altLang="ko-KR" sz="1050" dirty="0">
                <a:latin typeface="+mn-ea"/>
              </a:rPr>
              <a:t>, </a:t>
            </a:r>
            <a:r>
              <a:rPr lang="ko-KR" altLang="en-US" sz="1050" dirty="0">
                <a:latin typeface="+mn-ea"/>
              </a:rPr>
              <a:t>셀 게이트에 의해 계산되며</a:t>
            </a:r>
            <a:r>
              <a:rPr lang="en-US" altLang="ko-KR" sz="1050" dirty="0">
                <a:latin typeface="+mn-ea"/>
              </a:rPr>
              <a:t>, </a:t>
            </a:r>
            <a:r>
              <a:rPr lang="ko-KR" altLang="en-US" sz="1050" dirty="0">
                <a:latin typeface="+mn-ea"/>
              </a:rPr>
              <a:t>은닉 상태는 출력 게이트에 의해 계산됨</a:t>
            </a:r>
            <a:endParaRPr lang="en-US" altLang="ko-KR" sz="105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050" dirty="0">
                <a:latin typeface="+mn-ea"/>
              </a:rPr>
              <a:t>여기에 사용되는 </a:t>
            </a:r>
            <a:r>
              <a:rPr lang="en-US" altLang="ko-KR" sz="1050" dirty="0" err="1">
                <a:latin typeface="+mn-ea"/>
              </a:rPr>
              <a:t>torch.mul</a:t>
            </a:r>
            <a:r>
              <a:rPr lang="en-US" altLang="ko-KR" sz="1050" dirty="0">
                <a:latin typeface="+mn-ea"/>
              </a:rPr>
              <a:t>( )</a:t>
            </a:r>
            <a:r>
              <a:rPr lang="ko-KR" altLang="en-US" sz="1050" dirty="0">
                <a:latin typeface="+mn-ea"/>
              </a:rPr>
              <a:t>은 </a:t>
            </a:r>
            <a:r>
              <a:rPr lang="ko-KR" altLang="en-US" sz="1050" dirty="0" err="1">
                <a:latin typeface="+mn-ea"/>
              </a:rPr>
              <a:t>텐서에</a:t>
            </a:r>
            <a:r>
              <a:rPr lang="ko-KR" altLang="en-US" sz="1050" dirty="0">
                <a:latin typeface="+mn-ea"/>
              </a:rPr>
              <a:t> </a:t>
            </a:r>
            <a:r>
              <a:rPr lang="ko-KR" altLang="en-US" sz="1050" dirty="0" err="1">
                <a:latin typeface="+mn-ea"/>
              </a:rPr>
              <a:t>곱셉을</a:t>
            </a:r>
            <a:r>
              <a:rPr lang="ko-KR" altLang="en-US" sz="1050" dirty="0">
                <a:latin typeface="+mn-ea"/>
              </a:rPr>
              <a:t> 할 때 사용함 </a:t>
            </a:r>
            <a:endParaRPr lang="en-US" altLang="ko-KR" sz="1050" dirty="0">
              <a:latin typeface="+mn-ea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A35D7634-6408-ACA1-FC57-A048A406D6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10</a:t>
            </a:fld>
            <a:r>
              <a:rPr lang="ko-KR" altLang="en-US"/>
              <a:t> </a:t>
            </a:r>
            <a:r>
              <a:rPr lang="en-US" altLang="ko-KR"/>
              <a:t>/ 23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271BE53-892F-C6C0-BE47-66D892E600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230" y="1779437"/>
            <a:ext cx="2893709" cy="81866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90A1A4A-729A-37E3-8CAF-905909FB44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6230" y="3272972"/>
            <a:ext cx="2302213" cy="37499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869BB9A-132B-1B69-5F23-462FEFC9AF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6226" y="3389174"/>
            <a:ext cx="3288437" cy="112746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9B45381-DA4E-5DAC-33CB-D40045A1EB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6230" y="5225747"/>
            <a:ext cx="3854342" cy="52629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13CE49D4-5D8D-C3FD-1753-ED09A38E81DC}"/>
              </a:ext>
            </a:extLst>
          </p:cNvPr>
          <p:cNvSpPr/>
          <p:nvPr/>
        </p:nvSpPr>
        <p:spPr>
          <a:xfrm>
            <a:off x="1274333" y="5235927"/>
            <a:ext cx="616085" cy="18026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6B3A1EC-BE3F-BBE2-D841-2B08B27FA8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06226" y="4728724"/>
            <a:ext cx="2951211" cy="91048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D6BC2E14-38A4-1825-9205-A315E307B9B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06226" y="1546698"/>
            <a:ext cx="3744096" cy="163038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712365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B7C8FA-2B82-432B-4FA8-7F0AD8E9EA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D7860C1-67BA-6E6F-FCFA-AD616D3B8B43}"/>
              </a:ext>
            </a:extLst>
          </p:cNvPr>
          <p:cNvSpPr txBox="1"/>
          <p:nvPr/>
        </p:nvSpPr>
        <p:spPr>
          <a:xfrm>
            <a:off x="231420" y="899595"/>
            <a:ext cx="3916457" cy="509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2000" dirty="0">
                <a:latin typeface="+mj-ea"/>
                <a:ea typeface="+mj-ea"/>
              </a:rPr>
              <a:t>LSTM </a:t>
            </a:r>
            <a:r>
              <a:rPr lang="ko-KR" altLang="en-US" sz="2000" dirty="0">
                <a:latin typeface="+mj-ea"/>
                <a:ea typeface="+mj-ea"/>
              </a:rPr>
              <a:t>셀의 전반적인 네트워크</a:t>
            </a:r>
            <a:endParaRPr lang="en-US" altLang="ko-KR" sz="2000" dirty="0">
              <a:latin typeface="+mj-ea"/>
              <a:ea typeface="+mj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93EDBDF-032C-A985-8657-96B82278B394}"/>
              </a:ext>
            </a:extLst>
          </p:cNvPr>
          <p:cNvSpPr txBox="1"/>
          <p:nvPr/>
        </p:nvSpPr>
        <p:spPr>
          <a:xfrm>
            <a:off x="192228" y="100159"/>
            <a:ext cx="17892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+mj-ea"/>
                <a:ea typeface="+mj-ea"/>
              </a:rPr>
              <a:t>5.LSTM</a:t>
            </a:r>
            <a:endParaRPr lang="ko-KR" altLang="en-US" sz="3200" dirty="0">
              <a:latin typeface="+mj-ea"/>
              <a:ea typeface="+mj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14CD9F7-B8B0-CD9B-B4E6-69C3692BCD66}"/>
              </a:ext>
            </a:extLst>
          </p:cNvPr>
          <p:cNvSpPr txBox="1"/>
          <p:nvPr/>
        </p:nvSpPr>
        <p:spPr>
          <a:xfrm>
            <a:off x="5089780" y="1623883"/>
            <a:ext cx="6151043" cy="39437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latin typeface="+mn-ea"/>
              </a:rPr>
              <a:t>앞에서 게이트 위주의 셀에 대해 살펴보았다면 셀의</a:t>
            </a:r>
            <a:r>
              <a:rPr lang="en-US" altLang="ko-KR" sz="1200" dirty="0">
                <a:latin typeface="+mn-ea"/>
              </a:rPr>
              <a:t> </a:t>
            </a:r>
            <a:r>
              <a:rPr lang="ko-KR" altLang="en-US" sz="1200" dirty="0">
                <a:latin typeface="+mn-ea"/>
              </a:rPr>
              <a:t>전반적인 네트워크에 대해서 알아봄</a:t>
            </a:r>
            <a:endParaRPr lang="en-US" altLang="ko-KR" sz="12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2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2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 err="1">
                <a:latin typeface="+mn-ea"/>
              </a:rPr>
              <a:t>input_dim</a:t>
            </a:r>
            <a:r>
              <a:rPr lang="ko-KR" altLang="en-US" sz="1200" dirty="0">
                <a:latin typeface="+mn-ea"/>
              </a:rPr>
              <a:t> </a:t>
            </a:r>
            <a:r>
              <a:rPr lang="en-US" altLang="ko-KR" sz="1200" dirty="0">
                <a:latin typeface="+mn-ea"/>
              </a:rPr>
              <a:t>:</a:t>
            </a:r>
            <a:r>
              <a:rPr lang="ko-KR" altLang="en-US" sz="1200" dirty="0">
                <a:latin typeface="+mn-ea"/>
              </a:rPr>
              <a:t> 입력에 대한 </a:t>
            </a:r>
            <a:r>
              <a:rPr lang="ko-KR" altLang="en-US" sz="1200" dirty="0" err="1">
                <a:latin typeface="+mn-ea"/>
              </a:rPr>
              <a:t>특성수</a:t>
            </a:r>
            <a:endParaRPr lang="en-US" altLang="ko-KR" sz="12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 err="1">
                <a:latin typeface="+mn-ea"/>
              </a:rPr>
              <a:t>hidden_dim</a:t>
            </a:r>
            <a:r>
              <a:rPr lang="en-US" altLang="ko-KR" sz="1200" dirty="0">
                <a:latin typeface="+mn-ea"/>
              </a:rPr>
              <a:t> : </a:t>
            </a:r>
            <a:r>
              <a:rPr lang="ko-KR" altLang="en-US" sz="1200" dirty="0">
                <a:latin typeface="+mn-ea"/>
              </a:rPr>
              <a:t>은닉층의 뉴런 개수</a:t>
            </a:r>
            <a:endParaRPr lang="en-US" altLang="ko-KR" sz="12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 err="1">
                <a:latin typeface="+mn-ea"/>
              </a:rPr>
              <a:t>layer_dim</a:t>
            </a:r>
            <a:r>
              <a:rPr lang="en-US" altLang="ko-KR" sz="1200" dirty="0">
                <a:latin typeface="+mn-ea"/>
              </a:rPr>
              <a:t> : </a:t>
            </a:r>
            <a:r>
              <a:rPr lang="ko-KR" altLang="en-US" sz="1200" dirty="0">
                <a:latin typeface="+mn-ea"/>
              </a:rPr>
              <a:t>은닉층의 계층 개수</a:t>
            </a:r>
            <a:endParaRPr lang="en-US" altLang="ko-KR" sz="12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2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2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>
                <a:latin typeface="+mn-ea"/>
              </a:rPr>
              <a:t>(</a:t>
            </a:r>
            <a:r>
              <a:rPr lang="ko-KR" altLang="en-US" sz="1200" dirty="0">
                <a:latin typeface="+mn-ea"/>
              </a:rPr>
              <a:t>은닉층의 계수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>
                <a:latin typeface="+mn-ea"/>
              </a:rPr>
              <a:t>배치크기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>
                <a:latin typeface="+mn-ea"/>
              </a:rPr>
              <a:t>은닉층의 뉴런 개수</a:t>
            </a:r>
            <a:r>
              <a:rPr lang="en-US" altLang="ko-KR" sz="1200" dirty="0">
                <a:latin typeface="+mn-ea"/>
              </a:rPr>
              <a:t>) </a:t>
            </a:r>
            <a:r>
              <a:rPr lang="ko-KR" altLang="en-US" sz="1200" dirty="0">
                <a:latin typeface="+mn-ea"/>
              </a:rPr>
              <a:t>크기를 갖는 셀 상태에 대한 </a:t>
            </a:r>
            <a:r>
              <a:rPr lang="ko-KR" altLang="en-US" sz="1200" dirty="0" err="1">
                <a:latin typeface="+mn-ea"/>
              </a:rPr>
              <a:t>텐서</a:t>
            </a:r>
            <a:endParaRPr lang="en-US" altLang="ko-KR" sz="12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>
                <a:latin typeface="+mn-ea"/>
              </a:rPr>
              <a:t>(</a:t>
            </a:r>
            <a:r>
              <a:rPr lang="ko-KR" altLang="en-US" sz="1200" dirty="0">
                <a:latin typeface="+mn-ea"/>
              </a:rPr>
              <a:t>은닉층의 계수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>
                <a:latin typeface="+mn-ea"/>
              </a:rPr>
              <a:t>배치크기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>
                <a:latin typeface="+mn-ea"/>
              </a:rPr>
              <a:t>은닉층의 뉴런 개수</a:t>
            </a:r>
            <a:r>
              <a:rPr lang="en-US" altLang="ko-KR" sz="1200" dirty="0">
                <a:latin typeface="+mn-ea"/>
              </a:rPr>
              <a:t>) </a:t>
            </a:r>
            <a:r>
              <a:rPr lang="ko-KR" altLang="en-US" sz="1200" dirty="0">
                <a:latin typeface="+mn-ea"/>
              </a:rPr>
              <a:t>크기를 갖는 은닉 상태에 대한 </a:t>
            </a:r>
            <a:r>
              <a:rPr lang="ko-KR" altLang="en-US" sz="1200" dirty="0" err="1">
                <a:latin typeface="+mn-ea"/>
              </a:rPr>
              <a:t>텐서</a:t>
            </a:r>
            <a:endParaRPr lang="en-US" altLang="ko-KR" sz="12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2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2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>
                <a:latin typeface="+mn-ea"/>
              </a:rPr>
              <a:t>LSTM</a:t>
            </a:r>
            <a:r>
              <a:rPr lang="ko-KR" altLang="en-US" sz="1200" dirty="0">
                <a:latin typeface="+mn-ea"/>
              </a:rPr>
              <a:t> 셀 계층을 반복하여 쌓아 올림</a:t>
            </a:r>
            <a:endParaRPr lang="en-US" altLang="ko-KR" sz="12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latin typeface="+mn-ea"/>
              </a:rPr>
              <a:t>은닉 상태와 </a:t>
            </a:r>
            <a:r>
              <a:rPr lang="en-US" altLang="ko-KR" sz="1200" dirty="0">
                <a:latin typeface="+mn-ea"/>
              </a:rPr>
              <a:t>(</a:t>
            </a:r>
            <a:r>
              <a:rPr lang="en-US" altLang="ko-KR" sz="1200" dirty="0" err="1">
                <a:latin typeface="+mn-ea"/>
              </a:rPr>
              <a:t>hn</a:t>
            </a:r>
            <a:r>
              <a:rPr lang="en-US" altLang="ko-KR" sz="1200" dirty="0">
                <a:latin typeface="+mn-ea"/>
              </a:rPr>
              <a:t>)</a:t>
            </a:r>
            <a:r>
              <a:rPr lang="ko-KR" altLang="en-US" sz="1200" dirty="0">
                <a:latin typeface="+mn-ea"/>
              </a:rPr>
              <a:t>와 셀 상태를 </a:t>
            </a:r>
            <a:r>
              <a:rPr lang="en-US" altLang="ko-KR" sz="1200" dirty="0" err="1">
                <a:latin typeface="+mn-ea"/>
              </a:rPr>
              <a:t>LSTMCell</a:t>
            </a:r>
            <a:r>
              <a:rPr lang="ko-KR" altLang="en-US" sz="1200" dirty="0">
                <a:latin typeface="+mn-ea"/>
              </a:rPr>
              <a:t>에 적용한 결과를 또다시 </a:t>
            </a:r>
            <a:r>
              <a:rPr lang="en-US" altLang="ko-KR" sz="1200" dirty="0" err="1">
                <a:latin typeface="+mn-ea"/>
              </a:rPr>
              <a:t>hn,cn</a:t>
            </a:r>
            <a:r>
              <a:rPr lang="ko-KR" altLang="en-US" sz="1200" dirty="0">
                <a:latin typeface="+mn-ea"/>
              </a:rPr>
              <a:t>에 저장</a:t>
            </a:r>
            <a:endParaRPr lang="en-US" altLang="ko-KR" sz="1200" dirty="0">
              <a:latin typeface="+mn-ea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89F22472-E67D-E425-E929-5F33BB9253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11</a:t>
            </a:fld>
            <a:r>
              <a:rPr lang="ko-KR" altLang="en-US" dirty="0"/>
              <a:t> </a:t>
            </a:r>
            <a:r>
              <a:rPr lang="en-US" altLang="ko-KR" dirty="0"/>
              <a:t>/ 23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C1BBC60F-B959-DBEE-1807-E3B236747482}"/>
              </a:ext>
            </a:extLst>
          </p:cNvPr>
          <p:cNvGrpSpPr/>
          <p:nvPr/>
        </p:nvGrpSpPr>
        <p:grpSpPr>
          <a:xfrm>
            <a:off x="613332" y="1623883"/>
            <a:ext cx="4426975" cy="4101830"/>
            <a:chOff x="877674" y="1860211"/>
            <a:chExt cx="4426975" cy="4101830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CCB5A34B-A4D6-036B-5197-FF00AD09D79E}"/>
                </a:ext>
              </a:extLst>
            </p:cNvPr>
            <p:cNvGrpSpPr/>
            <p:nvPr/>
          </p:nvGrpSpPr>
          <p:grpSpPr>
            <a:xfrm>
              <a:off x="877674" y="1860211"/>
              <a:ext cx="4426975" cy="4101830"/>
              <a:chOff x="877674" y="1860211"/>
              <a:chExt cx="4426975" cy="4101830"/>
            </a:xfrm>
          </p:grpSpPr>
          <p:pic>
            <p:nvPicPr>
              <p:cNvPr id="12" name="그림 11">
                <a:extLst>
                  <a:ext uri="{FF2B5EF4-FFF2-40B4-BE49-F238E27FC236}">
                    <a16:creationId xmlns:a16="http://schemas.microsoft.com/office/drawing/2014/main" id="{02981E1D-F860-5088-5531-1042F0923D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77674" y="1860211"/>
                <a:ext cx="4426975" cy="4101830"/>
              </a:xfrm>
              <a:prstGeom prst="rect">
                <a:avLst/>
              </a:prstGeom>
            </p:spPr>
          </p:pic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5D37D930-9DEE-9A13-AAD3-C7D814C5B887}"/>
                  </a:ext>
                </a:extLst>
              </p:cNvPr>
              <p:cNvSpPr/>
              <p:nvPr/>
            </p:nvSpPr>
            <p:spPr>
              <a:xfrm>
                <a:off x="1264596" y="2665379"/>
                <a:ext cx="2665378" cy="116732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6E2A07A0-2D0B-F324-C36C-8DC3CFBDE854}"/>
                </a:ext>
              </a:extLst>
            </p:cNvPr>
            <p:cNvSpPr/>
            <p:nvPr/>
          </p:nvSpPr>
          <p:spPr>
            <a:xfrm>
              <a:off x="1264596" y="5006502"/>
              <a:ext cx="2217906" cy="29305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F97F4F89-DCB3-90CB-F9B8-90307819BEF6}"/>
                </a:ext>
              </a:extLst>
            </p:cNvPr>
            <p:cNvSpPr/>
            <p:nvPr/>
          </p:nvSpPr>
          <p:spPr>
            <a:xfrm>
              <a:off x="1264596" y="4641056"/>
              <a:ext cx="742798" cy="24050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1" name="그림 20">
            <a:extLst>
              <a:ext uri="{FF2B5EF4-FFF2-40B4-BE49-F238E27FC236}">
                <a16:creationId xmlns:a16="http://schemas.microsoft.com/office/drawing/2014/main" id="{5072E7A7-1A58-B7AF-2A45-674D292889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8504" y="2192095"/>
            <a:ext cx="4750111" cy="295322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ECEDDE4D-546A-786B-A434-066C0EBA1E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28504" y="3373599"/>
            <a:ext cx="1239345" cy="458182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F5F57E77-4DF2-0CFE-0243-4A1192F536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28505" y="4501905"/>
            <a:ext cx="3364036" cy="487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6922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280227-F09D-94F2-5538-C0EB30919D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A1A3F51-3380-1C64-C24E-9CDFA043A6F8}"/>
              </a:ext>
            </a:extLst>
          </p:cNvPr>
          <p:cNvSpPr txBox="1"/>
          <p:nvPr/>
        </p:nvSpPr>
        <p:spPr>
          <a:xfrm>
            <a:off x="231420" y="899595"/>
            <a:ext cx="3642344" cy="509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000" dirty="0" err="1">
                <a:latin typeface="+mj-ea"/>
                <a:ea typeface="+mj-ea"/>
              </a:rPr>
              <a:t>옵티마이져와</a:t>
            </a:r>
            <a:r>
              <a:rPr lang="ko-KR" altLang="en-US" sz="2000" dirty="0">
                <a:latin typeface="+mj-ea"/>
                <a:ea typeface="+mj-ea"/>
              </a:rPr>
              <a:t> 손실 함수 지정</a:t>
            </a:r>
            <a:endParaRPr lang="en-US" altLang="ko-KR" sz="2000" dirty="0">
              <a:latin typeface="+mj-ea"/>
              <a:ea typeface="+mj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0744264-1D58-9280-92D1-9873CC5665C1}"/>
              </a:ext>
            </a:extLst>
          </p:cNvPr>
          <p:cNvSpPr txBox="1"/>
          <p:nvPr/>
        </p:nvSpPr>
        <p:spPr>
          <a:xfrm>
            <a:off x="192228" y="100159"/>
            <a:ext cx="17892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+mj-ea"/>
                <a:ea typeface="+mj-ea"/>
              </a:rPr>
              <a:t>5.LSTM</a:t>
            </a:r>
            <a:endParaRPr lang="ko-KR" altLang="en-US" sz="3200" dirty="0">
              <a:latin typeface="+mj-ea"/>
              <a:ea typeface="+mj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A24F59D-9F1C-0766-EA93-3826BEDE30DC}"/>
              </a:ext>
            </a:extLst>
          </p:cNvPr>
          <p:cNvSpPr txBox="1"/>
          <p:nvPr/>
        </p:nvSpPr>
        <p:spPr>
          <a:xfrm>
            <a:off x="492380" y="1441715"/>
            <a:ext cx="7641836" cy="8967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latin typeface="+mn-ea"/>
              </a:rPr>
              <a:t>입력데이터 차원을 </a:t>
            </a:r>
            <a:r>
              <a:rPr lang="en-US" altLang="ko-KR" sz="1200" dirty="0">
                <a:latin typeface="+mn-ea"/>
              </a:rPr>
              <a:t>28</a:t>
            </a:r>
            <a:r>
              <a:rPr lang="ko-KR" altLang="en-US" sz="1200" dirty="0">
                <a:latin typeface="+mn-ea"/>
              </a:rPr>
              <a:t>로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>
                <a:latin typeface="+mn-ea"/>
              </a:rPr>
              <a:t>은닉 상태의 차원을 </a:t>
            </a:r>
            <a:r>
              <a:rPr lang="en-US" altLang="ko-KR" sz="1200" dirty="0">
                <a:latin typeface="+mn-ea"/>
              </a:rPr>
              <a:t>128, LSTM </a:t>
            </a:r>
            <a:r>
              <a:rPr lang="ko-KR" altLang="en-US" sz="1200" dirty="0">
                <a:latin typeface="+mn-ea"/>
              </a:rPr>
              <a:t>레이어의 수를 </a:t>
            </a:r>
            <a:r>
              <a:rPr lang="en-US" altLang="ko-KR" sz="1200" dirty="0">
                <a:latin typeface="+mn-ea"/>
              </a:rPr>
              <a:t>1,</a:t>
            </a:r>
            <a:r>
              <a:rPr lang="ko-KR" altLang="en-US" sz="1200" dirty="0">
                <a:latin typeface="+mn-ea"/>
              </a:rPr>
              <a:t> 모델의 출력 차원을 </a:t>
            </a:r>
            <a:r>
              <a:rPr lang="en-US" altLang="ko-KR" sz="1200" dirty="0">
                <a:latin typeface="+mn-ea"/>
              </a:rPr>
              <a:t>10</a:t>
            </a:r>
            <a:r>
              <a:rPr lang="ko-KR" altLang="en-US" sz="1200" dirty="0">
                <a:latin typeface="+mn-ea"/>
              </a:rPr>
              <a:t>으로 설정함</a:t>
            </a:r>
            <a:endParaRPr lang="en-US" altLang="ko-KR" sz="12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 err="1">
                <a:latin typeface="+mn-ea"/>
              </a:rPr>
              <a:t>CrossEntropyLoss</a:t>
            </a:r>
            <a:r>
              <a:rPr lang="ko-KR" altLang="en-US" sz="1200" dirty="0">
                <a:latin typeface="+mn-ea"/>
              </a:rPr>
              <a:t>를 손실함수로 사용하고 이 함수는 모델의 출력과 실제 레이블 간의 손실을 계산함</a:t>
            </a:r>
            <a:endParaRPr lang="en-US" altLang="ko-KR" sz="12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 err="1">
                <a:latin typeface="+mn-ea"/>
              </a:rPr>
              <a:t>학습률은</a:t>
            </a:r>
            <a:r>
              <a:rPr lang="ko-KR" altLang="en-US" sz="1200" dirty="0">
                <a:latin typeface="+mn-ea"/>
              </a:rPr>
              <a:t> </a:t>
            </a:r>
            <a:r>
              <a:rPr lang="en-US" altLang="ko-KR" sz="1200" dirty="0">
                <a:latin typeface="+mn-ea"/>
              </a:rPr>
              <a:t>0.1</a:t>
            </a:r>
            <a:r>
              <a:rPr lang="ko-KR" altLang="en-US" sz="1200" dirty="0">
                <a:latin typeface="+mn-ea"/>
              </a:rPr>
              <a:t>로 설정하여 모델의 파라미터를 조정하여 손실을 최소화 하려고 시도함</a:t>
            </a:r>
            <a:endParaRPr lang="en-US" altLang="ko-KR" sz="1200" dirty="0">
              <a:latin typeface="+mn-ea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19635F48-33BA-F826-161C-60D437C63E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12</a:t>
            </a:fld>
            <a:r>
              <a:rPr lang="ko-KR" altLang="en-US"/>
              <a:t> </a:t>
            </a:r>
            <a:r>
              <a:rPr lang="en-US" altLang="ko-KR"/>
              <a:t>/ 23</a:t>
            </a:r>
            <a:endParaRPr lang="en-US" altLang="ko-KR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656AF9B-6F97-D1A0-178F-DF2D3C20F7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495" y="2415008"/>
            <a:ext cx="4608625" cy="2104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2348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602422-B09D-7861-5496-75F7594AC6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49E10562-365A-3C56-4330-496F8D1B12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6455" y="3429000"/>
            <a:ext cx="4465794" cy="298555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4BC44C0-4332-0AB3-CB30-14D48A56161E}"/>
              </a:ext>
            </a:extLst>
          </p:cNvPr>
          <p:cNvSpPr txBox="1"/>
          <p:nvPr/>
        </p:nvSpPr>
        <p:spPr>
          <a:xfrm>
            <a:off x="231420" y="899595"/>
            <a:ext cx="2973891" cy="509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000" dirty="0">
                <a:latin typeface="+mj-ea"/>
                <a:ea typeface="+mj-ea"/>
              </a:rPr>
              <a:t>모델 학습 및 성능 확인</a:t>
            </a:r>
            <a:endParaRPr lang="en-US" altLang="ko-KR" sz="2000" dirty="0">
              <a:latin typeface="+mj-ea"/>
              <a:ea typeface="+mj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7921FB2-B501-C099-CA46-5D6CBEBB4256}"/>
              </a:ext>
            </a:extLst>
          </p:cNvPr>
          <p:cNvSpPr txBox="1"/>
          <p:nvPr/>
        </p:nvSpPr>
        <p:spPr>
          <a:xfrm>
            <a:off x="192228" y="100159"/>
            <a:ext cx="17892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+mj-ea"/>
                <a:ea typeface="+mj-ea"/>
              </a:rPr>
              <a:t>5.LSTM</a:t>
            </a:r>
            <a:endParaRPr lang="ko-KR" altLang="en-US" sz="3200" dirty="0">
              <a:latin typeface="+mj-ea"/>
              <a:ea typeface="+mj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08E95D3-B97C-0BAA-20AD-12AB6A0F4057}"/>
              </a:ext>
            </a:extLst>
          </p:cNvPr>
          <p:cNvSpPr txBox="1"/>
          <p:nvPr/>
        </p:nvSpPr>
        <p:spPr>
          <a:xfrm>
            <a:off x="492380" y="1441715"/>
            <a:ext cx="4314001" cy="3427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latin typeface="+mn-ea"/>
              </a:rPr>
              <a:t>모델 학습 결과가 </a:t>
            </a:r>
            <a:r>
              <a:rPr lang="en-US" altLang="ko-KR" sz="1200" dirty="0">
                <a:solidFill>
                  <a:srgbClr val="FF0000"/>
                </a:solidFill>
                <a:latin typeface="+mn-ea"/>
              </a:rPr>
              <a:t>97%</a:t>
            </a:r>
            <a:r>
              <a:rPr lang="en-US" altLang="ko-KR" sz="1200" dirty="0">
                <a:latin typeface="+mn-ea"/>
              </a:rPr>
              <a:t> </a:t>
            </a:r>
            <a:r>
              <a:rPr lang="ko-KR" altLang="en-US" sz="1200" dirty="0">
                <a:latin typeface="+mn-ea"/>
              </a:rPr>
              <a:t>로 상당히 높은 것을 확인할 수 있음</a:t>
            </a:r>
            <a:endParaRPr lang="en-US" altLang="ko-KR" sz="1200" dirty="0">
              <a:latin typeface="+mn-ea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664256DA-39D9-F2BC-2B9C-2CD0113D6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13</a:t>
            </a:fld>
            <a:r>
              <a:rPr lang="ko-KR" altLang="en-US"/>
              <a:t> </a:t>
            </a:r>
            <a:r>
              <a:rPr lang="en-US" altLang="ko-KR"/>
              <a:t>/ 23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7E578CA-0FF0-BF9E-BC56-0AB2F5A9D2C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3897"/>
          <a:stretch/>
        </p:blipFill>
        <p:spPr>
          <a:xfrm>
            <a:off x="5726455" y="1841461"/>
            <a:ext cx="5018045" cy="28956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37318E8-778B-13AD-C25F-BCD36963303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6953"/>
          <a:stretch/>
        </p:blipFill>
        <p:spPr>
          <a:xfrm>
            <a:off x="505886" y="1841461"/>
            <a:ext cx="5018045" cy="333171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3DB0A98D-F9E9-22AB-E6EC-AEF81166C677}"/>
              </a:ext>
            </a:extLst>
          </p:cNvPr>
          <p:cNvSpPr/>
          <p:nvPr/>
        </p:nvSpPr>
        <p:spPr>
          <a:xfrm>
            <a:off x="8404860" y="6240780"/>
            <a:ext cx="1714500" cy="1737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04695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3066EB-A59C-886E-EB4B-AE4F013DEF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794ED0-6542-B949-DD24-FBC4CCBAF02E}"/>
              </a:ext>
            </a:extLst>
          </p:cNvPr>
          <p:cNvSpPr txBox="1"/>
          <p:nvPr/>
        </p:nvSpPr>
        <p:spPr>
          <a:xfrm>
            <a:off x="231420" y="899595"/>
            <a:ext cx="5535490" cy="509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000" dirty="0">
                <a:latin typeface="+mj-ea"/>
                <a:ea typeface="+mj-ea"/>
              </a:rPr>
              <a:t>테스트 데이터셋을 이용한 모델 예측 성능 확인</a:t>
            </a:r>
            <a:endParaRPr lang="en-US" altLang="ko-KR" sz="2000" dirty="0">
              <a:latin typeface="+mj-ea"/>
              <a:ea typeface="+mj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8EF4DD8-3F3E-236A-04E7-203C64D45948}"/>
              </a:ext>
            </a:extLst>
          </p:cNvPr>
          <p:cNvSpPr txBox="1"/>
          <p:nvPr/>
        </p:nvSpPr>
        <p:spPr>
          <a:xfrm>
            <a:off x="192228" y="100159"/>
            <a:ext cx="17892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+mj-ea"/>
                <a:ea typeface="+mj-ea"/>
              </a:rPr>
              <a:t>5.LSTM</a:t>
            </a:r>
            <a:endParaRPr lang="ko-KR" altLang="en-US" sz="3200" dirty="0">
              <a:latin typeface="+mj-ea"/>
              <a:ea typeface="+mj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2849289-1E28-14FA-2738-5A498C1B2771}"/>
              </a:ext>
            </a:extLst>
          </p:cNvPr>
          <p:cNvSpPr txBox="1"/>
          <p:nvPr/>
        </p:nvSpPr>
        <p:spPr>
          <a:xfrm>
            <a:off x="5257746" y="1488422"/>
            <a:ext cx="5894562" cy="25587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>
                <a:latin typeface="+mn-ea"/>
              </a:rPr>
              <a:t>evaluate </a:t>
            </a:r>
            <a:r>
              <a:rPr lang="ko-KR" altLang="en-US" sz="1200" dirty="0">
                <a:latin typeface="+mn-ea"/>
              </a:rPr>
              <a:t>함수는 모델과 검증 데이터셋을 인자로 받음</a:t>
            </a:r>
            <a:endParaRPr lang="en-US" altLang="ko-KR" sz="12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ko-KR" altLang="en-US" sz="12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>
                <a:latin typeface="+mn-ea"/>
              </a:rPr>
              <a:t>corrects: </a:t>
            </a:r>
            <a:r>
              <a:rPr lang="ko-KR" altLang="en-US" sz="1200" dirty="0">
                <a:latin typeface="+mn-ea"/>
              </a:rPr>
              <a:t>올바르게 분류된 샘플의 수를 나타내는 변수</a:t>
            </a:r>
            <a:endParaRPr lang="en-US" altLang="ko-KR" sz="12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>
                <a:latin typeface="+mn-ea"/>
              </a:rPr>
              <a:t>total: </a:t>
            </a:r>
            <a:r>
              <a:rPr lang="ko-KR" altLang="en-US" sz="1200" dirty="0">
                <a:latin typeface="+mn-ea"/>
              </a:rPr>
              <a:t>검증 데이터셋 전체의 샘플 수를 나타냄</a:t>
            </a:r>
            <a:endParaRPr lang="en-US" altLang="ko-KR" sz="12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 err="1">
                <a:latin typeface="+mn-ea"/>
              </a:rPr>
              <a:t>total_loss</a:t>
            </a:r>
            <a:r>
              <a:rPr lang="en-US" altLang="ko-KR" sz="1200" dirty="0">
                <a:latin typeface="+mn-ea"/>
              </a:rPr>
              <a:t>: </a:t>
            </a:r>
            <a:r>
              <a:rPr lang="ko-KR" altLang="en-US" sz="1200" dirty="0">
                <a:latin typeface="+mn-ea"/>
              </a:rPr>
              <a:t>손실의 누적 값을 나타내는 변수</a:t>
            </a:r>
            <a:endParaRPr lang="en-US" altLang="ko-KR" sz="12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2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latin typeface="+mn-ea"/>
              </a:rPr>
              <a:t>평균 손실과 정확도를 계산함</a:t>
            </a:r>
            <a:endParaRPr lang="en-US" altLang="ko-KR" sz="12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2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latin typeface="+mn-ea"/>
              </a:rPr>
              <a:t>주어진 모델과 검증 데이터셋에 대해 평가를 수행하고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>
                <a:latin typeface="+mn-ea"/>
              </a:rPr>
              <a:t>평균 손실과 정확도를 반환함</a:t>
            </a:r>
            <a:endParaRPr lang="en-US" altLang="ko-KR" sz="1200" dirty="0">
              <a:latin typeface="+mn-ea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01EFE2BE-A38A-2322-2D97-CB36175479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14</a:t>
            </a:fld>
            <a:r>
              <a:rPr lang="ko-KR" altLang="en-US"/>
              <a:t> </a:t>
            </a:r>
            <a:r>
              <a:rPr lang="en-US" altLang="ko-KR"/>
              <a:t>/ 23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65DA762-F944-7C3A-9564-CD77619B97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551" y="1506211"/>
            <a:ext cx="4789995" cy="3129298"/>
          </a:xfrm>
          <a:prstGeom prst="rect">
            <a:avLst/>
          </a:prstGeom>
        </p:spPr>
      </p:pic>
      <p:sp>
        <p:nvSpPr>
          <p:cNvPr id="9" name="Rectangle 1">
            <a:extLst>
              <a:ext uri="{FF2B5EF4-FFF2-40B4-BE49-F238E27FC236}">
                <a16:creationId xmlns:a16="http://schemas.microsoft.com/office/drawing/2014/main" id="{9A0613B8-B58F-D87B-FEA4-FF2A069FBF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338811"/>
            <a:ext cx="65" cy="67762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198375" rIns="0" bIns="198375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B148BDE-0F98-53B7-F66B-BC6EC815910C}"/>
              </a:ext>
            </a:extLst>
          </p:cNvPr>
          <p:cNvSpPr/>
          <p:nvPr/>
        </p:nvSpPr>
        <p:spPr>
          <a:xfrm>
            <a:off x="640080" y="1684020"/>
            <a:ext cx="2308860" cy="1447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71D7DD0-90D9-1566-936A-23B06CA0F872}"/>
              </a:ext>
            </a:extLst>
          </p:cNvPr>
          <p:cNvSpPr/>
          <p:nvPr/>
        </p:nvSpPr>
        <p:spPr>
          <a:xfrm>
            <a:off x="640080" y="1506211"/>
            <a:ext cx="556260" cy="1447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C60C03D-C6F2-AB64-6A45-63D2F11DD81A}"/>
              </a:ext>
            </a:extLst>
          </p:cNvPr>
          <p:cNvSpPr/>
          <p:nvPr/>
        </p:nvSpPr>
        <p:spPr>
          <a:xfrm>
            <a:off x="640080" y="4122420"/>
            <a:ext cx="2857500" cy="304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0A74DD7-C42E-38FC-5BD8-611068D0C1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551" y="4998505"/>
            <a:ext cx="4789995" cy="38346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79C9AFD-EAF7-CEA9-141C-924A90EEA4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1551" y="5487003"/>
            <a:ext cx="2831709" cy="22336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7E0BB2E-E8AE-95D6-D3A5-FD4033C1FEC4}"/>
              </a:ext>
            </a:extLst>
          </p:cNvPr>
          <p:cNvSpPr txBox="1"/>
          <p:nvPr/>
        </p:nvSpPr>
        <p:spPr>
          <a:xfrm>
            <a:off x="5257746" y="4960145"/>
            <a:ext cx="6974986" cy="14507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>
                <a:latin typeface="+mn-ea"/>
              </a:rPr>
              <a:t>IMDB</a:t>
            </a:r>
            <a:r>
              <a:rPr lang="ko-KR" altLang="en-US" sz="1200" dirty="0">
                <a:latin typeface="+mn-ea"/>
              </a:rPr>
              <a:t>에서 </a:t>
            </a:r>
            <a:r>
              <a:rPr lang="en-US" altLang="ko-KR" sz="1200" dirty="0">
                <a:latin typeface="+mn-ea"/>
              </a:rPr>
              <a:t>MNIST</a:t>
            </a:r>
            <a:r>
              <a:rPr lang="ko-KR" altLang="en-US" sz="1200" dirty="0">
                <a:latin typeface="+mn-ea"/>
              </a:rPr>
              <a:t>로 데이터셋이 바뀌기는 했지만 </a:t>
            </a:r>
            <a:r>
              <a:rPr lang="en-US" altLang="ko-KR" sz="1200" dirty="0">
                <a:solidFill>
                  <a:srgbClr val="FF0000"/>
                </a:solidFill>
                <a:latin typeface="+mn-ea"/>
              </a:rPr>
              <a:t>98%</a:t>
            </a:r>
            <a:r>
              <a:rPr lang="ko-KR" altLang="en-US" sz="1200" dirty="0">
                <a:solidFill>
                  <a:srgbClr val="FF0000"/>
                </a:solidFill>
                <a:latin typeface="+mn-ea"/>
              </a:rPr>
              <a:t>로</a:t>
            </a:r>
            <a:r>
              <a:rPr lang="en-US" altLang="ko-KR" sz="1200" dirty="0">
                <a:solidFill>
                  <a:srgbClr val="FF0000"/>
                </a:solidFill>
                <a:latin typeface="+mn-ea"/>
              </a:rPr>
              <a:t> </a:t>
            </a:r>
            <a:r>
              <a:rPr lang="ko-KR" altLang="en-US" sz="1200" dirty="0">
                <a:solidFill>
                  <a:srgbClr val="FF0000"/>
                </a:solidFill>
                <a:latin typeface="+mn-ea"/>
              </a:rPr>
              <a:t>성능이 매우 좋음</a:t>
            </a:r>
            <a:endParaRPr lang="en-US" altLang="ko-KR" sz="1200" dirty="0">
              <a:solidFill>
                <a:srgbClr val="FF0000"/>
              </a:solidFill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>
                <a:latin typeface="+mn-ea"/>
              </a:rPr>
              <a:t>IMDB</a:t>
            </a:r>
            <a:r>
              <a:rPr lang="ko-KR" altLang="en-US" sz="1200" dirty="0">
                <a:latin typeface="+mn-ea"/>
              </a:rPr>
              <a:t>는 사전에 전처리가 되지 않은 </a:t>
            </a:r>
            <a:r>
              <a:rPr lang="ko-KR" altLang="en-US" sz="1200" dirty="0" err="1">
                <a:latin typeface="+mn-ea"/>
              </a:rPr>
              <a:t>데이터셋이고</a:t>
            </a:r>
            <a:r>
              <a:rPr lang="ko-KR" altLang="en-US" sz="1200" dirty="0">
                <a:latin typeface="+mn-ea"/>
              </a:rPr>
              <a:t> </a:t>
            </a:r>
            <a:r>
              <a:rPr lang="en-US" altLang="ko-KR" sz="1200" dirty="0">
                <a:latin typeface="+mn-ea"/>
              </a:rPr>
              <a:t>MNIST</a:t>
            </a:r>
            <a:r>
              <a:rPr lang="ko-KR" altLang="en-US" sz="1200" dirty="0">
                <a:latin typeface="+mn-ea"/>
              </a:rPr>
              <a:t>는 사전에 전처리가 된 상태의 </a:t>
            </a:r>
            <a:r>
              <a:rPr lang="ko-KR" altLang="en-US" sz="1200" dirty="0" err="1">
                <a:latin typeface="+mn-ea"/>
              </a:rPr>
              <a:t>데이터셋임</a:t>
            </a:r>
            <a:endParaRPr lang="en-US" altLang="ko-KR" sz="12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latin typeface="+mn-ea"/>
              </a:rPr>
              <a:t>이와 같이 사전에 전처리가 되지 않은 데이터셋의 경우 </a:t>
            </a:r>
            <a:br>
              <a:rPr lang="en-US" altLang="ko-KR" sz="1200" dirty="0">
                <a:latin typeface="+mn-ea"/>
              </a:rPr>
            </a:br>
            <a:r>
              <a:rPr lang="ko-KR" altLang="en-US" sz="1200" dirty="0">
                <a:latin typeface="+mn-ea"/>
              </a:rPr>
              <a:t>정확도를 높이기 위해 은닉층의 개수 </a:t>
            </a:r>
            <a:r>
              <a:rPr lang="ko-KR" altLang="en-US" sz="1200" dirty="0" err="1">
                <a:latin typeface="+mn-ea"/>
              </a:rPr>
              <a:t>하이퍼파라미터</a:t>
            </a:r>
            <a:r>
              <a:rPr lang="ko-KR" altLang="en-US" sz="1200" dirty="0">
                <a:latin typeface="+mn-ea"/>
              </a:rPr>
              <a:t> 수정이 필요함</a:t>
            </a:r>
            <a:endParaRPr lang="en-US" altLang="ko-KR" sz="12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ko-KR" altLang="en-US" sz="12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983271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555BE9-919A-547F-547B-9A3ADD9D0E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C6B263D-3928-0698-2040-99C68B1964FD}"/>
              </a:ext>
            </a:extLst>
          </p:cNvPr>
          <p:cNvSpPr txBox="1"/>
          <p:nvPr/>
        </p:nvSpPr>
        <p:spPr>
          <a:xfrm>
            <a:off x="231420" y="899595"/>
            <a:ext cx="2392001" cy="509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2000" dirty="0">
                <a:latin typeface="+mj-ea"/>
                <a:ea typeface="+mj-ea"/>
              </a:rPr>
              <a:t>LSTM </a:t>
            </a:r>
            <a:r>
              <a:rPr lang="ko-KR" altLang="en-US" sz="2000" dirty="0">
                <a:latin typeface="+mj-ea"/>
                <a:ea typeface="+mj-ea"/>
              </a:rPr>
              <a:t>계층 구현</a:t>
            </a:r>
            <a:endParaRPr lang="en-US" altLang="ko-KR" sz="2000" dirty="0">
              <a:latin typeface="+mj-ea"/>
              <a:ea typeface="+mj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DDC8179-AD49-14A6-EF4A-C6FD5986619D}"/>
              </a:ext>
            </a:extLst>
          </p:cNvPr>
          <p:cNvSpPr txBox="1"/>
          <p:nvPr/>
        </p:nvSpPr>
        <p:spPr>
          <a:xfrm>
            <a:off x="192228" y="100159"/>
            <a:ext cx="17892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+mj-ea"/>
                <a:ea typeface="+mj-ea"/>
              </a:rPr>
              <a:t>5.LSTM</a:t>
            </a:r>
            <a:endParaRPr lang="ko-KR" altLang="en-US" sz="3200" dirty="0">
              <a:latin typeface="+mj-ea"/>
              <a:ea typeface="+mj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0AB9C8F-FC9F-BE6E-879F-2BD5477841D1}"/>
              </a:ext>
            </a:extLst>
          </p:cNvPr>
          <p:cNvSpPr txBox="1"/>
          <p:nvPr/>
        </p:nvSpPr>
        <p:spPr>
          <a:xfrm>
            <a:off x="492380" y="1441715"/>
            <a:ext cx="6784230" cy="14507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>
                <a:latin typeface="+mn-ea"/>
              </a:rPr>
              <a:t>LSTM </a:t>
            </a:r>
            <a:r>
              <a:rPr lang="ko-KR" altLang="en-US" sz="1200" dirty="0">
                <a:latin typeface="+mn-ea"/>
              </a:rPr>
              <a:t>계층에 대한 예제 데이터셋은 스타벅스 주가 데이터 셋을 사용함</a:t>
            </a:r>
            <a:r>
              <a:rPr lang="en-US" altLang="ko-KR" sz="1200" dirty="0">
                <a:latin typeface="+mn-ea"/>
              </a:rPr>
              <a:t>, </a:t>
            </a:r>
            <a:br>
              <a:rPr lang="en-US" altLang="ko-KR" sz="1200" dirty="0">
                <a:latin typeface="+mn-ea"/>
              </a:rPr>
            </a:br>
            <a:r>
              <a:rPr lang="ko-KR" altLang="en-US" sz="1200" dirty="0">
                <a:latin typeface="+mn-ea"/>
              </a:rPr>
              <a:t>또한 예제를 통해 확인하고자 하는 것은 모델이 얼마나 주가 예측을 잘하는지 알아보는 것임</a:t>
            </a:r>
            <a:endParaRPr lang="en-US" altLang="ko-KR" sz="12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 err="1">
                <a:latin typeface="+mn-ea"/>
              </a:rPr>
              <a:t>tqdm_notebook</a:t>
            </a:r>
            <a:r>
              <a:rPr lang="en-US" altLang="ko-KR" sz="1200" dirty="0">
                <a:latin typeface="+mn-ea"/>
              </a:rPr>
              <a:t> :</a:t>
            </a:r>
            <a:r>
              <a:rPr lang="ko-KR" altLang="en-US" sz="1200" dirty="0">
                <a:latin typeface="+mn-ea"/>
              </a:rPr>
              <a:t> 진행 상황을 </a:t>
            </a:r>
            <a:r>
              <a:rPr lang="ko-KR" altLang="en-US" sz="1200" dirty="0" err="1">
                <a:latin typeface="+mn-ea"/>
              </a:rPr>
              <a:t>시각화하여</a:t>
            </a:r>
            <a:r>
              <a:rPr lang="ko-KR" altLang="en-US" sz="1200" dirty="0">
                <a:latin typeface="+mn-ea"/>
              </a:rPr>
              <a:t> 보여주는 데 사용되는 라이브러리</a:t>
            </a:r>
            <a:endParaRPr lang="en-US" altLang="ko-KR" sz="12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 err="1">
                <a:latin typeface="+mn-ea"/>
              </a:rPr>
              <a:t>StandardScaler</a:t>
            </a:r>
            <a:r>
              <a:rPr lang="en-US" altLang="ko-KR" sz="1200" dirty="0">
                <a:latin typeface="+mn-ea"/>
              </a:rPr>
              <a:t>(</a:t>
            </a:r>
            <a:r>
              <a:rPr lang="ko-KR" altLang="en-US" sz="1200" dirty="0">
                <a:latin typeface="+mn-ea"/>
              </a:rPr>
              <a:t>표준화</a:t>
            </a:r>
            <a:r>
              <a:rPr lang="en-US" altLang="ko-KR" sz="1200" dirty="0">
                <a:latin typeface="+mn-ea"/>
              </a:rPr>
              <a:t>) : </a:t>
            </a:r>
            <a:r>
              <a:rPr lang="ko-KR" altLang="en-US" sz="1200" dirty="0">
                <a:latin typeface="+mn-ea"/>
              </a:rPr>
              <a:t>각 특징의 평균을 </a:t>
            </a:r>
            <a:r>
              <a:rPr lang="en-US" altLang="ko-KR" sz="1200" dirty="0">
                <a:latin typeface="+mn-ea"/>
              </a:rPr>
              <a:t>0</a:t>
            </a:r>
            <a:r>
              <a:rPr lang="ko-KR" altLang="en-US" sz="1200" dirty="0">
                <a:latin typeface="+mn-ea"/>
              </a:rPr>
              <a:t>으로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>
                <a:latin typeface="+mn-ea"/>
              </a:rPr>
              <a:t>표준편차를 </a:t>
            </a:r>
            <a:r>
              <a:rPr lang="en-US" altLang="ko-KR" sz="1200" dirty="0">
                <a:latin typeface="+mn-ea"/>
              </a:rPr>
              <a:t>1</a:t>
            </a:r>
            <a:r>
              <a:rPr lang="ko-KR" altLang="en-US" sz="1200" dirty="0">
                <a:latin typeface="+mn-ea"/>
              </a:rPr>
              <a:t>로 만드는 스케일링 방법</a:t>
            </a:r>
            <a:endParaRPr lang="en-US" altLang="ko-KR" sz="12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 err="1">
                <a:latin typeface="+mn-ea"/>
              </a:rPr>
              <a:t>MinMaxScaler</a:t>
            </a:r>
            <a:r>
              <a:rPr lang="en-US" altLang="ko-KR" sz="1200" dirty="0">
                <a:latin typeface="+mn-ea"/>
              </a:rPr>
              <a:t>(</a:t>
            </a:r>
            <a:r>
              <a:rPr lang="ko-KR" altLang="en-US" sz="1200" dirty="0">
                <a:latin typeface="+mn-ea"/>
              </a:rPr>
              <a:t>정규화</a:t>
            </a:r>
            <a:r>
              <a:rPr lang="en-US" altLang="ko-KR" sz="1200" dirty="0">
                <a:latin typeface="+mn-ea"/>
              </a:rPr>
              <a:t>) : </a:t>
            </a:r>
            <a:r>
              <a:rPr lang="ko-KR" altLang="en-US" sz="1200" dirty="0">
                <a:latin typeface="+mn-ea"/>
              </a:rPr>
              <a:t>각 특징의 최소값을 </a:t>
            </a:r>
            <a:r>
              <a:rPr lang="en-US" altLang="ko-KR" sz="1200" dirty="0">
                <a:latin typeface="+mn-ea"/>
              </a:rPr>
              <a:t>0</a:t>
            </a:r>
            <a:r>
              <a:rPr lang="ko-KR" altLang="en-US" sz="1200" dirty="0">
                <a:latin typeface="+mn-ea"/>
              </a:rPr>
              <a:t>으로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>
                <a:latin typeface="+mn-ea"/>
              </a:rPr>
              <a:t>최대값을 </a:t>
            </a:r>
            <a:r>
              <a:rPr lang="en-US" altLang="ko-KR" sz="1200" dirty="0">
                <a:latin typeface="+mn-ea"/>
              </a:rPr>
              <a:t>1</a:t>
            </a:r>
            <a:r>
              <a:rPr lang="ko-KR" altLang="en-US" sz="1200" dirty="0">
                <a:latin typeface="+mn-ea"/>
              </a:rPr>
              <a:t>로 매핑하여 스케일링 하는 방법</a:t>
            </a:r>
            <a:endParaRPr lang="en-US" altLang="ko-KR" sz="1200" dirty="0">
              <a:latin typeface="+mn-ea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9797ADD4-4BE5-D4CA-4FF4-E0025AD21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15</a:t>
            </a:fld>
            <a:r>
              <a:rPr lang="ko-KR" altLang="en-US"/>
              <a:t> </a:t>
            </a:r>
            <a:r>
              <a:rPr lang="en-US" altLang="ko-KR"/>
              <a:t>/ 23</a:t>
            </a:r>
            <a:endParaRPr lang="en-US" altLang="ko-KR" dirty="0"/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483B8E45-6B85-DB1C-56CF-CCCF101436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338811"/>
            <a:ext cx="65" cy="67762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198375" rIns="0" bIns="198375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76DC2C08-F23F-ED02-7EA8-BB9568B6D1D5}"/>
              </a:ext>
            </a:extLst>
          </p:cNvPr>
          <p:cNvGrpSpPr/>
          <p:nvPr/>
        </p:nvGrpSpPr>
        <p:grpSpPr>
          <a:xfrm>
            <a:off x="913932" y="3040227"/>
            <a:ext cx="4618188" cy="2814208"/>
            <a:chOff x="913932" y="2093930"/>
            <a:chExt cx="4618188" cy="2814208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3F810B1C-4861-CEE5-7A01-09D8DC36A2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13932" y="2093930"/>
              <a:ext cx="4618188" cy="2814208"/>
            </a:xfrm>
            <a:prstGeom prst="rect">
              <a:avLst/>
            </a:prstGeom>
          </p:spPr>
        </p:pic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7B7BD78-D869-A38B-55FC-EBF90F7B6848}"/>
                </a:ext>
              </a:extLst>
            </p:cNvPr>
            <p:cNvSpPr/>
            <p:nvPr/>
          </p:nvSpPr>
          <p:spPr>
            <a:xfrm>
              <a:off x="1981500" y="4008120"/>
              <a:ext cx="952200" cy="18288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DABF6967-40E2-9191-EA45-D85381115E5F}"/>
                </a:ext>
              </a:extLst>
            </p:cNvPr>
            <p:cNvSpPr/>
            <p:nvPr/>
          </p:nvSpPr>
          <p:spPr>
            <a:xfrm>
              <a:off x="3093720" y="4191000"/>
              <a:ext cx="1828800" cy="13335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27" name="Picture 3">
            <a:extLst>
              <a:ext uri="{FF2B5EF4-FFF2-40B4-BE49-F238E27FC236}">
                <a16:creationId xmlns:a16="http://schemas.microsoft.com/office/drawing/2014/main" id="{55D7DF96-954A-B1BF-D710-275219FA5D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2" r="6955"/>
          <a:stretch/>
        </p:blipFill>
        <p:spPr bwMode="auto">
          <a:xfrm>
            <a:off x="5532120" y="3079113"/>
            <a:ext cx="3154680" cy="2478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>
            <a:extLst>
              <a:ext uri="{FF2B5EF4-FFF2-40B4-BE49-F238E27FC236}">
                <a16:creationId xmlns:a16="http://schemas.microsoft.com/office/drawing/2014/main" id="{4A90D3CA-68D5-5D2A-EEDE-247B0C4E2B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71" b="2939"/>
          <a:stretch/>
        </p:blipFill>
        <p:spPr bwMode="auto">
          <a:xfrm>
            <a:off x="8686800" y="3079113"/>
            <a:ext cx="3209925" cy="2478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87678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F673FA-2EA5-9654-1C15-657C7ED021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DA8788-0268-77BD-EA59-9ADAE0B2ADB3}"/>
              </a:ext>
            </a:extLst>
          </p:cNvPr>
          <p:cNvSpPr txBox="1"/>
          <p:nvPr/>
        </p:nvSpPr>
        <p:spPr>
          <a:xfrm>
            <a:off x="231420" y="899595"/>
            <a:ext cx="4193777" cy="509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000" dirty="0">
                <a:latin typeface="+mj-ea"/>
                <a:ea typeface="+mj-ea"/>
              </a:rPr>
              <a:t>데이터셋 가져오기</a:t>
            </a:r>
            <a:r>
              <a:rPr lang="en-US" altLang="ko-KR" sz="2000" dirty="0">
                <a:latin typeface="+mj-ea"/>
                <a:ea typeface="+mj-ea"/>
              </a:rPr>
              <a:t>, </a:t>
            </a:r>
            <a:r>
              <a:rPr lang="ko-KR" altLang="en-US" sz="2000" dirty="0">
                <a:latin typeface="+mj-ea"/>
                <a:ea typeface="+mj-ea"/>
              </a:rPr>
              <a:t>데이터 </a:t>
            </a:r>
            <a:r>
              <a:rPr lang="ko-KR" altLang="en-US" sz="2000" dirty="0" err="1">
                <a:latin typeface="+mj-ea"/>
                <a:ea typeface="+mj-ea"/>
              </a:rPr>
              <a:t>전처리</a:t>
            </a:r>
            <a:endParaRPr lang="en-US" altLang="ko-KR" sz="2000" dirty="0">
              <a:latin typeface="+mj-ea"/>
              <a:ea typeface="+mj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06B50B7-C8A0-6557-504C-D1D3BFC2450C}"/>
              </a:ext>
            </a:extLst>
          </p:cNvPr>
          <p:cNvSpPr txBox="1"/>
          <p:nvPr/>
        </p:nvSpPr>
        <p:spPr>
          <a:xfrm>
            <a:off x="192228" y="100159"/>
            <a:ext cx="17892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+mj-ea"/>
                <a:ea typeface="+mj-ea"/>
              </a:rPr>
              <a:t>5.LSTM</a:t>
            </a:r>
            <a:endParaRPr lang="ko-KR" altLang="en-US" sz="3200" dirty="0">
              <a:latin typeface="+mj-ea"/>
              <a:ea typeface="+mj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C6A4A66-0C4D-A3A8-90CC-33BBD6C846E1}"/>
              </a:ext>
            </a:extLst>
          </p:cNvPr>
          <p:cNvSpPr txBox="1"/>
          <p:nvPr/>
        </p:nvSpPr>
        <p:spPr>
          <a:xfrm>
            <a:off x="492380" y="1441715"/>
            <a:ext cx="8924238" cy="8967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latin typeface="+mn-ea"/>
              </a:rPr>
              <a:t>데이터셋에 포함된 </a:t>
            </a:r>
            <a:r>
              <a:rPr lang="en-US" altLang="ko-KR" sz="1200" dirty="0">
                <a:latin typeface="+mn-ea"/>
              </a:rPr>
              <a:t>Date </a:t>
            </a:r>
            <a:r>
              <a:rPr lang="ko-KR" altLang="en-US" sz="1200" dirty="0">
                <a:latin typeface="+mn-ea"/>
              </a:rPr>
              <a:t>칼럼을 인덱스로 사용함</a:t>
            </a:r>
            <a:r>
              <a:rPr lang="en-US" altLang="ko-KR" sz="1200" dirty="0">
                <a:latin typeface="+mn-ea"/>
              </a:rPr>
              <a:t>, </a:t>
            </a:r>
            <a:br>
              <a:rPr lang="en-US" altLang="ko-KR" sz="1200" dirty="0">
                <a:latin typeface="+mn-ea"/>
              </a:rPr>
            </a:br>
            <a:r>
              <a:rPr lang="ko-KR" altLang="en-US" sz="1200" dirty="0">
                <a:latin typeface="+mn-ea"/>
              </a:rPr>
              <a:t>이번 예제에서 사용할 데이터들은 숫자이기 때문에 </a:t>
            </a:r>
            <a:r>
              <a:rPr lang="ko-KR" altLang="en-US" sz="1200" dirty="0" err="1">
                <a:latin typeface="+mn-ea"/>
              </a:rPr>
              <a:t>임베딩이</a:t>
            </a:r>
            <a:r>
              <a:rPr lang="ko-KR" altLang="en-US" sz="1200" dirty="0">
                <a:latin typeface="+mn-ea"/>
              </a:rPr>
              <a:t> 필요하지 않지만 단어들로 구성된 데이터셋은 </a:t>
            </a:r>
            <a:r>
              <a:rPr lang="ko-KR" altLang="en-US" sz="1200" dirty="0" err="1">
                <a:latin typeface="+mn-ea"/>
              </a:rPr>
              <a:t>임베딩</a:t>
            </a:r>
            <a:r>
              <a:rPr lang="ko-KR" altLang="en-US" sz="1200" dirty="0">
                <a:latin typeface="+mn-ea"/>
              </a:rPr>
              <a:t> 과정을 거쳐야 함</a:t>
            </a:r>
            <a:endParaRPr lang="en-US" altLang="ko-KR" sz="12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latin typeface="+mn-ea"/>
              </a:rPr>
              <a:t>날짜 칼럼은 </a:t>
            </a:r>
            <a:r>
              <a:rPr lang="ko-KR" altLang="en-US" sz="1200" dirty="0" err="1">
                <a:latin typeface="+mn-ea"/>
              </a:rPr>
              <a:t>임베딩</a:t>
            </a:r>
            <a:r>
              <a:rPr lang="ko-KR" altLang="en-US" sz="1200" dirty="0">
                <a:latin typeface="+mn-ea"/>
              </a:rPr>
              <a:t> 처리가 어려운 경우가 많은데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>
                <a:latin typeface="+mn-ea"/>
              </a:rPr>
              <a:t>날짜 칼럼을 인덱스로 처리하면 편리함</a:t>
            </a:r>
            <a:endParaRPr lang="en-US" altLang="ko-KR" sz="1200" dirty="0">
              <a:latin typeface="+mn-ea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D5E16B18-0A4A-7226-01EA-C5F28FBAB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16</a:t>
            </a:fld>
            <a:r>
              <a:rPr lang="ko-KR" altLang="en-US"/>
              <a:t> </a:t>
            </a:r>
            <a:r>
              <a:rPr lang="en-US" altLang="ko-KR"/>
              <a:t>/ 23</a:t>
            </a:r>
            <a:endParaRPr lang="en-US" altLang="ko-KR" dirty="0"/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50B8CE28-48AC-842E-2A11-194E9C3F58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338811"/>
            <a:ext cx="65" cy="67762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198375" rIns="0" bIns="198375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11C274D-95F2-1027-054A-2C874971BE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992" y="2370928"/>
            <a:ext cx="3299108" cy="44143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D495985-DAE3-B483-BC06-C4DB170666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993" y="2899468"/>
            <a:ext cx="1734064" cy="1676536"/>
          </a:xfrm>
          <a:prstGeom prst="rect">
            <a:avLst/>
          </a:prstGeom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D351691E-2578-E0E1-8990-4F2F7A469A33}"/>
              </a:ext>
            </a:extLst>
          </p:cNvPr>
          <p:cNvGrpSpPr/>
          <p:nvPr/>
        </p:nvGrpSpPr>
        <p:grpSpPr>
          <a:xfrm>
            <a:off x="929992" y="4737409"/>
            <a:ext cx="3570945" cy="450540"/>
            <a:chOff x="929992" y="4844089"/>
            <a:chExt cx="3570945" cy="450540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C1D3AB91-C088-244B-4254-A4B0573A37F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9992" y="4844089"/>
              <a:ext cx="3570945" cy="450540"/>
            </a:xfrm>
            <a:prstGeom prst="rect">
              <a:avLst/>
            </a:prstGeom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0E6B0EC2-F25E-D03C-020C-4526F6B31180}"/>
                </a:ext>
              </a:extLst>
            </p:cNvPr>
            <p:cNvSpPr/>
            <p:nvPr/>
          </p:nvSpPr>
          <p:spPr>
            <a:xfrm>
              <a:off x="1386840" y="5074920"/>
              <a:ext cx="1387264" cy="21970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9" name="그림 18">
            <a:extLst>
              <a:ext uri="{FF2B5EF4-FFF2-40B4-BE49-F238E27FC236}">
                <a16:creationId xmlns:a16="http://schemas.microsoft.com/office/drawing/2014/main" id="{DE8AE988-6B9E-3A04-C7E2-5C97601701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9993" y="5639761"/>
            <a:ext cx="3741068" cy="21760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6153F091-2493-0DCE-779A-0F9A06E50C15}"/>
              </a:ext>
            </a:extLst>
          </p:cNvPr>
          <p:cNvSpPr txBox="1"/>
          <p:nvPr/>
        </p:nvSpPr>
        <p:spPr>
          <a:xfrm>
            <a:off x="492380" y="5285734"/>
            <a:ext cx="10801355" cy="3427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>
                <a:latin typeface="+mn-ea"/>
              </a:rPr>
              <a:t>Volume </a:t>
            </a:r>
            <a:r>
              <a:rPr lang="ko-KR" altLang="en-US" sz="1200" dirty="0">
                <a:latin typeface="+mn-ea"/>
              </a:rPr>
              <a:t>칼럼은 정수</a:t>
            </a:r>
            <a:r>
              <a:rPr lang="en-US" altLang="ko-KR" sz="1200" baseline="30000" dirty="0">
                <a:latin typeface="+mn-ea"/>
              </a:rPr>
              <a:t>int</a:t>
            </a:r>
            <a:r>
              <a:rPr lang="ko-KR" altLang="en-US" sz="1200" dirty="0">
                <a:latin typeface="+mn-ea"/>
              </a:rPr>
              <a:t> 라는 데이터 형식을 갖는데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>
                <a:latin typeface="+mn-ea"/>
              </a:rPr>
              <a:t>이것을 실수</a:t>
            </a:r>
            <a:r>
              <a:rPr lang="en-US" altLang="ko-KR" sz="1200" baseline="30000" dirty="0">
                <a:latin typeface="+mn-ea"/>
              </a:rPr>
              <a:t>float</a:t>
            </a:r>
            <a:r>
              <a:rPr lang="ko-KR" altLang="en-US" sz="1200" dirty="0">
                <a:latin typeface="+mn-ea"/>
              </a:rPr>
              <a:t>로 변경함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>
                <a:latin typeface="+mn-ea"/>
              </a:rPr>
              <a:t>데이터 형식을 실수로 맞추고 시작하면 추후 데이터를 </a:t>
            </a:r>
            <a:r>
              <a:rPr lang="ko-KR" altLang="en-US" sz="1200" dirty="0" err="1">
                <a:latin typeface="+mn-ea"/>
              </a:rPr>
              <a:t>텐서로</a:t>
            </a:r>
            <a:r>
              <a:rPr lang="ko-KR" altLang="en-US" sz="1200" dirty="0">
                <a:latin typeface="+mn-ea"/>
              </a:rPr>
              <a:t> 변환할 때 편리함</a:t>
            </a:r>
            <a:endParaRPr lang="en-US" altLang="ko-KR" sz="12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311626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AB05C3-8FDF-6532-7365-CA6839DD5A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CCE3E41-ADAA-8D70-1209-07C206DD49DD}"/>
              </a:ext>
            </a:extLst>
          </p:cNvPr>
          <p:cNvSpPr txBox="1"/>
          <p:nvPr/>
        </p:nvSpPr>
        <p:spPr>
          <a:xfrm>
            <a:off x="231420" y="899595"/>
            <a:ext cx="2605200" cy="509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000" dirty="0">
                <a:latin typeface="+mj-ea"/>
                <a:ea typeface="+mj-ea"/>
              </a:rPr>
              <a:t>훈련과 레이블 분리</a:t>
            </a:r>
            <a:endParaRPr lang="en-US" altLang="ko-KR" sz="2000" dirty="0">
              <a:latin typeface="+mj-ea"/>
              <a:ea typeface="+mj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8BD236C-33D9-45BF-B3AE-95D1BC7485C8}"/>
              </a:ext>
            </a:extLst>
          </p:cNvPr>
          <p:cNvSpPr txBox="1"/>
          <p:nvPr/>
        </p:nvSpPr>
        <p:spPr>
          <a:xfrm>
            <a:off x="192228" y="100159"/>
            <a:ext cx="17892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+mj-ea"/>
                <a:ea typeface="+mj-ea"/>
              </a:rPr>
              <a:t>5.LSTM</a:t>
            </a:r>
            <a:endParaRPr lang="ko-KR" altLang="en-US" sz="3200" dirty="0">
              <a:latin typeface="+mj-ea"/>
              <a:ea typeface="+mj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680EDFF-94A4-FC69-DC86-1A0522B60FCF}"/>
              </a:ext>
            </a:extLst>
          </p:cNvPr>
          <p:cNvSpPr txBox="1"/>
          <p:nvPr/>
        </p:nvSpPr>
        <p:spPr>
          <a:xfrm>
            <a:off x="492380" y="1441715"/>
            <a:ext cx="7144905" cy="3427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latin typeface="+mn-ea"/>
              </a:rPr>
              <a:t>데이터에 대한 전처리가 완료되었다면 데이터셋을 훈련과 정답</a:t>
            </a:r>
            <a:r>
              <a:rPr lang="en-US" altLang="ko-KR" sz="1200" dirty="0">
                <a:latin typeface="+mn-ea"/>
              </a:rPr>
              <a:t>(</a:t>
            </a:r>
            <a:r>
              <a:rPr lang="ko-KR" altLang="en-US" sz="1200" dirty="0">
                <a:latin typeface="+mn-ea"/>
              </a:rPr>
              <a:t>레이블</a:t>
            </a:r>
            <a:r>
              <a:rPr lang="en-US" altLang="ko-KR" sz="1200" dirty="0">
                <a:latin typeface="+mn-ea"/>
              </a:rPr>
              <a:t>)</a:t>
            </a:r>
            <a:r>
              <a:rPr lang="ko-KR" altLang="en-US" sz="1200" dirty="0">
                <a:latin typeface="+mn-ea"/>
              </a:rPr>
              <a:t>으로 분리하고 그 결과를 출력함</a:t>
            </a:r>
            <a:endParaRPr lang="en-US" altLang="ko-KR" sz="1200" dirty="0">
              <a:latin typeface="+mn-ea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58668BB3-3C87-828F-A17D-7F561CE84B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17</a:t>
            </a:fld>
            <a:r>
              <a:rPr lang="ko-KR" altLang="en-US"/>
              <a:t> </a:t>
            </a:r>
            <a:r>
              <a:rPr lang="en-US" altLang="ko-KR"/>
              <a:t>/ 23</a:t>
            </a:r>
            <a:endParaRPr lang="en-US" altLang="ko-KR" dirty="0"/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CC0BC271-738F-E566-BC0B-032636CB9C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338811"/>
            <a:ext cx="65" cy="67762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198375" rIns="0" bIns="198375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8C70B4A-B069-2AFF-6B89-545295414D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786" y="1816931"/>
            <a:ext cx="1242467" cy="70807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F455A27-512D-2242-4979-A9B3BA66B8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786" y="2557497"/>
            <a:ext cx="3351359" cy="375902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560775F-EFA0-7A11-3353-B832331B834B}"/>
              </a:ext>
            </a:extLst>
          </p:cNvPr>
          <p:cNvSpPr txBox="1"/>
          <p:nvPr/>
        </p:nvSpPr>
        <p:spPr>
          <a:xfrm>
            <a:off x="4328160" y="2513135"/>
            <a:ext cx="5030544" cy="8967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latin typeface="+mn-ea"/>
              </a:rPr>
              <a:t>데이터셋에서 데이터 간의 분포가 다르게 나타남</a:t>
            </a:r>
            <a:endParaRPr lang="en-US" altLang="ko-KR" sz="12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latin typeface="+mn-ea"/>
              </a:rPr>
              <a:t>분포를 고르게 맞추기 위한 과정이 필요함</a:t>
            </a:r>
            <a:endParaRPr lang="en-US" altLang="ko-KR" sz="12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 err="1">
                <a:latin typeface="+mn-ea"/>
              </a:rPr>
              <a:t>MinMaxScaler</a:t>
            </a:r>
            <a:r>
              <a:rPr lang="en-US" altLang="ko-KR" sz="1200" dirty="0">
                <a:latin typeface="+mn-ea"/>
              </a:rPr>
              <a:t>( )</a:t>
            </a:r>
            <a:r>
              <a:rPr lang="ko-KR" altLang="en-US" sz="1200" dirty="0">
                <a:latin typeface="+mn-ea"/>
              </a:rPr>
              <a:t>와 </a:t>
            </a:r>
            <a:r>
              <a:rPr lang="en-US" altLang="ko-KR" sz="1200" dirty="0" err="1">
                <a:latin typeface="+mn-ea"/>
              </a:rPr>
              <a:t>StandardScaler</a:t>
            </a:r>
            <a:r>
              <a:rPr lang="en-US" altLang="ko-KR" sz="1200" dirty="0">
                <a:latin typeface="+mn-ea"/>
              </a:rPr>
              <a:t>( )</a:t>
            </a:r>
            <a:r>
              <a:rPr lang="ko-KR" altLang="en-US" sz="1200" dirty="0">
                <a:latin typeface="+mn-ea"/>
              </a:rPr>
              <a:t>를 사용하여 분산을 조정</a:t>
            </a:r>
            <a:endParaRPr lang="en-US" altLang="ko-KR" sz="12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121046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C7DCB1-C255-1B91-A02E-911515B30D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37FA1E-8CC9-C4ED-F937-E78DBE1FC1E8}"/>
              </a:ext>
            </a:extLst>
          </p:cNvPr>
          <p:cNvSpPr txBox="1"/>
          <p:nvPr/>
        </p:nvSpPr>
        <p:spPr>
          <a:xfrm>
            <a:off x="231420" y="899595"/>
            <a:ext cx="2361544" cy="509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000" dirty="0">
                <a:latin typeface="+mj-ea"/>
                <a:ea typeface="+mj-ea"/>
              </a:rPr>
              <a:t>데이터 분포 조정</a:t>
            </a:r>
            <a:endParaRPr lang="en-US" altLang="ko-KR" sz="2000" dirty="0">
              <a:latin typeface="+mj-ea"/>
              <a:ea typeface="+mj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0F7A65D-B866-B622-EB41-E2304420AA03}"/>
              </a:ext>
            </a:extLst>
          </p:cNvPr>
          <p:cNvSpPr txBox="1"/>
          <p:nvPr/>
        </p:nvSpPr>
        <p:spPr>
          <a:xfrm>
            <a:off x="192228" y="100159"/>
            <a:ext cx="17892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+mj-ea"/>
                <a:ea typeface="+mj-ea"/>
              </a:rPr>
              <a:t>5.LSTM</a:t>
            </a:r>
            <a:endParaRPr lang="ko-KR" altLang="en-US" sz="3200" dirty="0">
              <a:latin typeface="+mj-ea"/>
              <a:ea typeface="+mj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5DE06CA-9E35-A3BC-322A-8D35604974CA}"/>
              </a:ext>
            </a:extLst>
          </p:cNvPr>
          <p:cNvSpPr txBox="1"/>
          <p:nvPr/>
        </p:nvSpPr>
        <p:spPr>
          <a:xfrm>
            <a:off x="492380" y="1441715"/>
            <a:ext cx="6925294" cy="14507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latin typeface="+mn-ea"/>
              </a:rPr>
              <a:t>코드를 실행하면 훈련과 테스트 데이터셋에 대한 형태를 보여 줌</a:t>
            </a:r>
            <a:endParaRPr lang="en-US" altLang="ko-KR" sz="12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 err="1">
                <a:latin typeface="+mn-ea"/>
              </a:rPr>
              <a:t>MinMaxScaler</a:t>
            </a:r>
            <a:r>
              <a:rPr lang="en-US" altLang="ko-KR" sz="1200" dirty="0">
                <a:latin typeface="+mn-ea"/>
              </a:rPr>
              <a:t>(</a:t>
            </a:r>
            <a:r>
              <a:rPr lang="ko-KR" altLang="en-US" sz="1200" dirty="0">
                <a:latin typeface="+mn-ea"/>
              </a:rPr>
              <a:t>정규화</a:t>
            </a:r>
            <a:r>
              <a:rPr lang="en-US" altLang="ko-KR" sz="1200" dirty="0">
                <a:latin typeface="+mn-ea"/>
              </a:rPr>
              <a:t>) : </a:t>
            </a:r>
            <a:r>
              <a:rPr lang="ko-KR" altLang="en-US" sz="1200" dirty="0">
                <a:latin typeface="+mn-ea"/>
              </a:rPr>
              <a:t>각 특징의 최소값을 </a:t>
            </a:r>
            <a:r>
              <a:rPr lang="en-US" altLang="ko-KR" sz="1200" dirty="0">
                <a:latin typeface="+mn-ea"/>
              </a:rPr>
              <a:t>0</a:t>
            </a:r>
            <a:r>
              <a:rPr lang="ko-KR" altLang="en-US" sz="1200" dirty="0">
                <a:latin typeface="+mn-ea"/>
              </a:rPr>
              <a:t>으로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>
                <a:latin typeface="+mn-ea"/>
              </a:rPr>
              <a:t>최대값을 </a:t>
            </a:r>
            <a:r>
              <a:rPr lang="en-US" altLang="ko-KR" sz="1200" dirty="0">
                <a:latin typeface="+mn-ea"/>
              </a:rPr>
              <a:t>1</a:t>
            </a:r>
            <a:r>
              <a:rPr lang="ko-KR" altLang="en-US" sz="1200" dirty="0">
                <a:latin typeface="+mn-ea"/>
              </a:rPr>
              <a:t>로 매핑하여 분산 조정</a:t>
            </a:r>
            <a:endParaRPr lang="en-US" altLang="ko-KR" sz="12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 err="1">
                <a:latin typeface="+mn-ea"/>
              </a:rPr>
              <a:t>StandardScaler</a:t>
            </a:r>
            <a:r>
              <a:rPr lang="en-US" altLang="ko-KR" sz="1200" dirty="0">
                <a:latin typeface="+mn-ea"/>
              </a:rPr>
              <a:t>(</a:t>
            </a:r>
            <a:r>
              <a:rPr lang="ko-KR" altLang="en-US" sz="1200" dirty="0">
                <a:latin typeface="+mn-ea"/>
              </a:rPr>
              <a:t>표준화</a:t>
            </a:r>
            <a:r>
              <a:rPr lang="en-US" altLang="ko-KR" sz="1200" dirty="0">
                <a:latin typeface="+mn-ea"/>
              </a:rPr>
              <a:t>) : </a:t>
            </a:r>
            <a:r>
              <a:rPr lang="ko-KR" altLang="en-US" sz="1200" dirty="0">
                <a:latin typeface="+mn-ea"/>
              </a:rPr>
              <a:t>각 특징의 평균을 </a:t>
            </a:r>
            <a:r>
              <a:rPr lang="en-US" altLang="ko-KR" sz="1200" dirty="0">
                <a:latin typeface="+mn-ea"/>
              </a:rPr>
              <a:t>0</a:t>
            </a:r>
            <a:r>
              <a:rPr lang="ko-KR" altLang="en-US" sz="1200" dirty="0">
                <a:latin typeface="+mn-ea"/>
              </a:rPr>
              <a:t>으로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>
                <a:latin typeface="+mn-ea"/>
              </a:rPr>
              <a:t>표준편차를 </a:t>
            </a:r>
            <a:r>
              <a:rPr lang="en-US" altLang="ko-KR" sz="1200" dirty="0">
                <a:latin typeface="+mn-ea"/>
              </a:rPr>
              <a:t>1</a:t>
            </a:r>
            <a:r>
              <a:rPr lang="ko-KR" altLang="en-US" sz="1200" dirty="0">
                <a:latin typeface="+mn-ea"/>
              </a:rPr>
              <a:t>로 분산 조정</a:t>
            </a:r>
            <a:endParaRPr lang="en-US" altLang="ko-KR" sz="12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latin typeface="+mn-ea"/>
              </a:rPr>
              <a:t>훈련 데이터셋</a:t>
            </a:r>
            <a:r>
              <a:rPr lang="en-US" altLang="ko-KR" sz="1200" dirty="0">
                <a:latin typeface="+mn-ea"/>
              </a:rPr>
              <a:t>(</a:t>
            </a:r>
            <a:r>
              <a:rPr lang="en-US" altLang="ko-KR" sz="1200" dirty="0" err="1">
                <a:latin typeface="+mn-ea"/>
              </a:rPr>
              <a:t>X_train</a:t>
            </a:r>
            <a:r>
              <a:rPr lang="en-US" altLang="ko-KR" sz="1200" dirty="0">
                <a:latin typeface="+mn-ea"/>
              </a:rPr>
              <a:t>)</a:t>
            </a:r>
            <a:r>
              <a:rPr lang="ko-KR" altLang="en-US" sz="1200" dirty="0">
                <a:latin typeface="+mn-ea"/>
              </a:rPr>
              <a:t>은 </a:t>
            </a:r>
            <a:r>
              <a:rPr lang="en-US" altLang="ko-KR" sz="1200" dirty="0">
                <a:latin typeface="+mn-ea"/>
              </a:rPr>
              <a:t>200</a:t>
            </a:r>
            <a:r>
              <a:rPr lang="ko-KR" altLang="en-US" sz="1200" dirty="0">
                <a:latin typeface="+mn-ea"/>
              </a:rPr>
              <a:t>개의 데이터와 다섯 개의 칼럼으로 구성되어 있으며</a:t>
            </a:r>
            <a:r>
              <a:rPr lang="en-US" altLang="ko-KR" sz="1200" dirty="0">
                <a:latin typeface="+mn-ea"/>
              </a:rPr>
              <a:t>, </a:t>
            </a:r>
            <a:br>
              <a:rPr lang="en-US" altLang="ko-KR" sz="1200" dirty="0">
                <a:latin typeface="+mn-ea"/>
              </a:rPr>
            </a:br>
            <a:r>
              <a:rPr lang="ko-KR" altLang="en-US" sz="1200" dirty="0">
                <a:latin typeface="+mn-ea"/>
              </a:rPr>
              <a:t>테스트 데이터셋</a:t>
            </a:r>
            <a:r>
              <a:rPr lang="en-US" altLang="ko-KR" sz="1200" dirty="0">
                <a:latin typeface="+mn-ea"/>
              </a:rPr>
              <a:t>(</a:t>
            </a:r>
            <a:r>
              <a:rPr lang="en-US" altLang="ko-KR" sz="1200" dirty="0" err="1">
                <a:latin typeface="+mn-ea"/>
              </a:rPr>
              <a:t>y_test</a:t>
            </a:r>
            <a:r>
              <a:rPr lang="en-US" altLang="ko-KR" sz="1200" dirty="0">
                <a:latin typeface="+mn-ea"/>
              </a:rPr>
              <a:t>)</a:t>
            </a:r>
            <a:r>
              <a:rPr lang="ko-KR" altLang="en-US" sz="1200" dirty="0">
                <a:latin typeface="+mn-ea"/>
              </a:rPr>
              <a:t>은 </a:t>
            </a:r>
            <a:r>
              <a:rPr lang="en-US" altLang="ko-KR" sz="1200" dirty="0">
                <a:latin typeface="+mn-ea"/>
              </a:rPr>
              <a:t>53</a:t>
            </a:r>
            <a:r>
              <a:rPr lang="ko-KR" altLang="en-US" sz="1200" dirty="0">
                <a:latin typeface="+mn-ea"/>
              </a:rPr>
              <a:t>개의 데이터와 한 개의 컬럼으로 구성되어 있는 것을 확인 할 수 있음</a:t>
            </a:r>
            <a:endParaRPr lang="en-US" altLang="ko-KR" sz="1200" dirty="0">
              <a:latin typeface="+mn-ea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CBB1238E-03EE-969D-733A-B2A9A21D4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18</a:t>
            </a:fld>
            <a:r>
              <a:rPr lang="ko-KR" altLang="en-US"/>
              <a:t> </a:t>
            </a:r>
            <a:r>
              <a:rPr lang="en-US" altLang="ko-KR"/>
              <a:t>/ 23</a:t>
            </a:r>
            <a:endParaRPr lang="en-US" altLang="ko-KR" dirty="0"/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2F8CCF6E-C98E-7F69-7C7C-39896C5EA3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338811"/>
            <a:ext cx="65" cy="67762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198375" rIns="0" bIns="198375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6E26779-3111-CE34-FD63-3D5CE8151B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187" y="2924926"/>
            <a:ext cx="3356013" cy="233352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B907DB9-AC4F-D54F-F563-6AB0BDAC44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187" y="5290946"/>
            <a:ext cx="2303005" cy="404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0684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717369-56DD-8686-9358-6BE4AD2AC0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6E4F64-F927-52AE-2639-F9239EC2D297}"/>
              </a:ext>
            </a:extLst>
          </p:cNvPr>
          <p:cNvSpPr txBox="1"/>
          <p:nvPr/>
        </p:nvSpPr>
        <p:spPr>
          <a:xfrm>
            <a:off x="231420" y="899595"/>
            <a:ext cx="3704860" cy="509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000" dirty="0">
                <a:latin typeface="+mj-ea"/>
                <a:ea typeface="+mj-ea"/>
              </a:rPr>
              <a:t>데이터셋의 형태 및 크기 조정</a:t>
            </a:r>
            <a:endParaRPr lang="en-US" altLang="ko-KR" sz="2000" dirty="0">
              <a:latin typeface="+mj-ea"/>
              <a:ea typeface="+mj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7BD028A-8811-C7F1-8764-7A5A3D0AD075}"/>
              </a:ext>
            </a:extLst>
          </p:cNvPr>
          <p:cNvSpPr txBox="1"/>
          <p:nvPr/>
        </p:nvSpPr>
        <p:spPr>
          <a:xfrm>
            <a:off x="192228" y="100159"/>
            <a:ext cx="17892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+mj-ea"/>
                <a:ea typeface="+mj-ea"/>
              </a:rPr>
              <a:t>5.LSTM</a:t>
            </a:r>
            <a:endParaRPr lang="ko-KR" altLang="en-US" sz="3200" dirty="0">
              <a:latin typeface="+mj-ea"/>
              <a:ea typeface="+mj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71ABE3A-6E0B-2C91-057F-42EF01278BF3}"/>
              </a:ext>
            </a:extLst>
          </p:cNvPr>
          <p:cNvSpPr txBox="1"/>
          <p:nvPr/>
        </p:nvSpPr>
        <p:spPr>
          <a:xfrm>
            <a:off x="492380" y="1441715"/>
            <a:ext cx="9727343" cy="3427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latin typeface="+mn-ea"/>
              </a:rPr>
              <a:t>모든 데이터셋은 그 자체로 네트워크에 보낼 수 없음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>
                <a:latin typeface="+mn-ea"/>
              </a:rPr>
              <a:t>네트워크에서 정의된 형태 및 크기에 따라 데이터셋 크기를 조정한 후 네트워크로 보내야 함</a:t>
            </a:r>
            <a:endParaRPr lang="en-US" altLang="ko-KR" sz="1200" dirty="0">
              <a:latin typeface="+mn-ea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C48D690D-23D2-EEF5-14DF-509088777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19</a:t>
            </a:fld>
            <a:r>
              <a:rPr lang="ko-KR" altLang="en-US"/>
              <a:t> </a:t>
            </a:r>
            <a:r>
              <a:rPr lang="en-US" altLang="ko-KR"/>
              <a:t>/ 23</a:t>
            </a:r>
            <a:endParaRPr lang="en-US" altLang="ko-KR" dirty="0"/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D19D6BCB-5C2A-28F8-9C17-0771320777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338811"/>
            <a:ext cx="65" cy="67762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198375" rIns="0" bIns="198375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37E6DA5-DDCF-7962-9B32-3AC5A492ED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491" y="1816931"/>
            <a:ext cx="7496539" cy="204640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D4065A4-F6D5-AE07-B842-1B67BD9287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5971" y="3941522"/>
            <a:ext cx="4093609" cy="38619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7033D4B-292A-33B8-DF8C-7B7C04C07BC5}"/>
              </a:ext>
            </a:extLst>
          </p:cNvPr>
          <p:cNvSpPr txBox="1"/>
          <p:nvPr/>
        </p:nvSpPr>
        <p:spPr>
          <a:xfrm>
            <a:off x="492380" y="4405895"/>
            <a:ext cx="9796272" cy="619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 err="1">
                <a:latin typeface="+mn-ea"/>
              </a:rPr>
              <a:t>torch.reshape</a:t>
            </a:r>
            <a:r>
              <a:rPr lang="ko-KR" altLang="en-US" sz="1200" dirty="0">
                <a:latin typeface="+mn-ea"/>
              </a:rPr>
              <a:t>은 </a:t>
            </a:r>
            <a:r>
              <a:rPr lang="ko-KR" altLang="en-US" sz="1200" dirty="0" err="1">
                <a:latin typeface="+mn-ea"/>
              </a:rPr>
              <a:t>텐서의</a:t>
            </a:r>
            <a:r>
              <a:rPr lang="ko-KR" altLang="en-US" sz="1200" dirty="0">
                <a:latin typeface="+mn-ea"/>
              </a:rPr>
              <a:t> 형태를 바꿀 때 사용하며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>
                <a:latin typeface="+mn-ea"/>
              </a:rPr>
              <a:t>훈련 데이터셋 </a:t>
            </a:r>
            <a:r>
              <a:rPr lang="en-US" altLang="ko-KR" sz="1200" dirty="0">
                <a:latin typeface="+mn-ea"/>
              </a:rPr>
              <a:t>(</a:t>
            </a:r>
            <a:r>
              <a:rPr lang="en-US" altLang="ko-KR" sz="1200" dirty="0" err="1">
                <a:latin typeface="+mn-ea"/>
              </a:rPr>
              <a:t>X_train_tensors</a:t>
            </a:r>
            <a:r>
              <a:rPr lang="en-US" altLang="ko-KR" sz="1200" dirty="0">
                <a:latin typeface="+mn-ea"/>
              </a:rPr>
              <a:t>)</a:t>
            </a:r>
            <a:r>
              <a:rPr lang="ko-KR" altLang="en-US" sz="1200" dirty="0">
                <a:latin typeface="+mn-ea"/>
              </a:rPr>
              <a:t>의 형태 </a:t>
            </a:r>
            <a:r>
              <a:rPr lang="en-US" altLang="ko-KR" sz="1200" dirty="0">
                <a:latin typeface="+mn-ea"/>
              </a:rPr>
              <a:t>(200, 5)</a:t>
            </a:r>
            <a:r>
              <a:rPr lang="ko-KR" altLang="en-US" sz="1200" dirty="0">
                <a:latin typeface="+mn-ea"/>
              </a:rPr>
              <a:t>를 </a:t>
            </a:r>
            <a:r>
              <a:rPr lang="en-US" altLang="ko-KR" sz="1200" dirty="0">
                <a:latin typeface="+mn-ea"/>
              </a:rPr>
              <a:t>(200, 1, 5)</a:t>
            </a:r>
            <a:r>
              <a:rPr lang="ko-KR" altLang="en-US" sz="1200" dirty="0">
                <a:latin typeface="+mn-ea"/>
              </a:rPr>
              <a:t>로</a:t>
            </a:r>
            <a:r>
              <a:rPr lang="en-US" altLang="ko-KR" sz="1200" dirty="0">
                <a:latin typeface="+mn-ea"/>
              </a:rPr>
              <a:t> </a:t>
            </a:r>
            <a:r>
              <a:rPr lang="ko-KR" altLang="en-US" sz="1200" dirty="0">
                <a:latin typeface="+mn-ea"/>
              </a:rPr>
              <a:t>변경하겠다는 의미임</a:t>
            </a:r>
            <a:endParaRPr lang="en-US" altLang="ko-KR" sz="12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latin typeface="+mn-ea"/>
              </a:rPr>
              <a:t>이와 같이 데이터셋의 형태를 변경하는 이유는 </a:t>
            </a:r>
            <a:r>
              <a:rPr lang="en-US" altLang="ko-KR" sz="1200" dirty="0">
                <a:latin typeface="+mn-ea"/>
              </a:rPr>
              <a:t>LSTM</a:t>
            </a:r>
            <a:r>
              <a:rPr lang="ko-KR" altLang="en-US" sz="1200" dirty="0">
                <a:latin typeface="+mn-ea"/>
              </a:rPr>
              <a:t> 네트워크의 입력 형태와 맞추기 위함</a:t>
            </a:r>
            <a:endParaRPr lang="en-US" altLang="ko-KR" sz="1200" dirty="0">
              <a:latin typeface="+mn-ea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91BF844-060C-AE5C-AE36-39CC4B2785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7051" y="3932473"/>
            <a:ext cx="2303005" cy="404289"/>
          </a:xfrm>
          <a:prstGeom prst="rect">
            <a:avLst/>
          </a:prstGeom>
        </p:spPr>
      </p:pic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9F81EF7A-16DA-5D7E-26CB-6FEDA9F3EE83}"/>
              </a:ext>
            </a:extLst>
          </p:cNvPr>
          <p:cNvCxnSpPr>
            <a:stCxn id="12" idx="3"/>
            <a:endCxn id="10" idx="1"/>
          </p:cNvCxnSpPr>
          <p:nvPr/>
        </p:nvCxnSpPr>
        <p:spPr>
          <a:xfrm flipV="1">
            <a:off x="3490056" y="4134617"/>
            <a:ext cx="485915" cy="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48662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5F2F9A-C3DD-95CA-2DD6-3FEF2476A2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B418373-9A0B-F851-A624-7F30B1404318}"/>
              </a:ext>
            </a:extLst>
          </p:cNvPr>
          <p:cNvSpPr txBox="1"/>
          <p:nvPr/>
        </p:nvSpPr>
        <p:spPr>
          <a:xfrm>
            <a:off x="192228" y="1482807"/>
            <a:ext cx="1842171" cy="509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2000" dirty="0">
                <a:latin typeface="+mj-ea"/>
                <a:ea typeface="+mj-ea"/>
              </a:rPr>
              <a:t>LSTM </a:t>
            </a:r>
            <a:r>
              <a:rPr lang="ko-KR" altLang="en-US" sz="2000" dirty="0">
                <a:latin typeface="+mj-ea"/>
                <a:ea typeface="+mj-ea"/>
              </a:rPr>
              <a:t>구조</a:t>
            </a:r>
            <a:endParaRPr lang="en-US" altLang="ko-KR" sz="2000" dirty="0">
              <a:latin typeface="+mj-ea"/>
              <a:ea typeface="+mj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B494EAF-08A1-9E60-D4A8-256703858563}"/>
              </a:ext>
            </a:extLst>
          </p:cNvPr>
          <p:cNvSpPr txBox="1"/>
          <p:nvPr/>
        </p:nvSpPr>
        <p:spPr>
          <a:xfrm>
            <a:off x="192228" y="100159"/>
            <a:ext cx="54809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+mj-ea"/>
                <a:ea typeface="+mj-ea"/>
              </a:rPr>
              <a:t>5.LSTM</a:t>
            </a:r>
            <a:r>
              <a:rPr lang="en-US" altLang="ko-KR" sz="3200" baseline="30000" dirty="0">
                <a:latin typeface="+mj-ea"/>
                <a:ea typeface="+mj-ea"/>
              </a:rPr>
              <a:t> Long Short-Term Memory</a:t>
            </a:r>
            <a:endParaRPr lang="ko-KR" altLang="en-US" sz="3200" dirty="0">
              <a:latin typeface="+mj-ea"/>
              <a:ea typeface="+mj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CFBD1EC-4AE5-8E26-48F7-6D5B9889FDFD}"/>
              </a:ext>
            </a:extLst>
          </p:cNvPr>
          <p:cNvSpPr txBox="1"/>
          <p:nvPr/>
        </p:nvSpPr>
        <p:spPr>
          <a:xfrm>
            <a:off x="492380" y="803086"/>
            <a:ext cx="10583346" cy="619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>
                <a:latin typeface="+mn-ea"/>
              </a:rPr>
              <a:t>RNN</a:t>
            </a:r>
            <a:r>
              <a:rPr lang="ko-KR" altLang="en-US" sz="1200" dirty="0">
                <a:latin typeface="+mn-ea"/>
              </a:rPr>
              <a:t>은 결정적 단점이 있음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>
                <a:latin typeface="+mn-ea"/>
              </a:rPr>
              <a:t>가중치가 업데이트되는 과정에서 기울기가 </a:t>
            </a:r>
            <a:r>
              <a:rPr lang="en-US" altLang="ko-KR" sz="1200" dirty="0">
                <a:latin typeface="+mn-ea"/>
              </a:rPr>
              <a:t>1</a:t>
            </a:r>
            <a:r>
              <a:rPr lang="ko-KR" altLang="en-US" sz="1200" dirty="0">
                <a:latin typeface="+mn-ea"/>
              </a:rPr>
              <a:t>보다 작은 값이 계속 곱해지기 때문에 기울기가 사라지는 </a:t>
            </a:r>
            <a:r>
              <a:rPr lang="ko-KR" altLang="en-US" sz="1200" dirty="0">
                <a:solidFill>
                  <a:srgbClr val="FF0000"/>
                </a:solidFill>
                <a:latin typeface="+mn-ea"/>
              </a:rPr>
              <a:t>기울기 소멸 문제가 발생</a:t>
            </a:r>
            <a:r>
              <a:rPr lang="ko-KR" altLang="en-US" sz="1200" dirty="0">
                <a:latin typeface="+mn-ea"/>
              </a:rPr>
              <a:t>함</a:t>
            </a:r>
            <a:endParaRPr lang="en-US" altLang="ko-KR" sz="1200" baseline="-250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latin typeface="+mn-ea"/>
              </a:rPr>
              <a:t>이를  해결하기 위해 </a:t>
            </a:r>
            <a:r>
              <a:rPr lang="en-US" altLang="ko-KR" sz="1200" dirty="0">
                <a:latin typeface="+mn-ea"/>
              </a:rPr>
              <a:t>LSTM</a:t>
            </a:r>
            <a:r>
              <a:rPr lang="ko-KR" altLang="en-US" sz="1200" dirty="0">
                <a:latin typeface="+mn-ea"/>
              </a:rPr>
              <a:t>이나 </a:t>
            </a:r>
            <a:r>
              <a:rPr lang="en-US" altLang="ko-KR" sz="1200" dirty="0">
                <a:latin typeface="+mn-ea"/>
              </a:rPr>
              <a:t>GRU </a:t>
            </a:r>
            <a:r>
              <a:rPr lang="ko-KR" altLang="en-US" sz="1200" dirty="0">
                <a:latin typeface="+mn-ea"/>
              </a:rPr>
              <a:t>같은 확장된 </a:t>
            </a:r>
            <a:r>
              <a:rPr lang="en-US" altLang="ko-KR" sz="1200" dirty="0">
                <a:latin typeface="+mn-ea"/>
              </a:rPr>
              <a:t>RNN</a:t>
            </a:r>
            <a:r>
              <a:rPr lang="ko-KR" altLang="en-US" sz="1200" dirty="0">
                <a:latin typeface="+mn-ea"/>
              </a:rPr>
              <a:t> 방식들을 사용함</a:t>
            </a:r>
            <a:endParaRPr lang="en-US" altLang="ko-KR" sz="1200" dirty="0">
              <a:latin typeface="+mn-ea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7E6721BA-0D69-6269-8C66-C4585B50F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2</a:t>
            </a:fld>
            <a:r>
              <a:rPr lang="ko-KR" altLang="en-US"/>
              <a:t> </a:t>
            </a:r>
            <a:r>
              <a:rPr lang="en-US" altLang="ko-KR"/>
              <a:t>/ 23</a:t>
            </a:r>
            <a:endParaRPr lang="en-US" altLang="ko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9DFA4C-4EBD-7E07-BC20-4D01DE9B07E7}"/>
              </a:ext>
            </a:extLst>
          </p:cNvPr>
          <p:cNvSpPr txBox="1"/>
          <p:nvPr/>
        </p:nvSpPr>
        <p:spPr>
          <a:xfrm>
            <a:off x="492380" y="1992434"/>
            <a:ext cx="8826455" cy="8967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>
                <a:latin typeface="+mn-ea"/>
              </a:rPr>
              <a:t>LSTM </a:t>
            </a:r>
            <a:r>
              <a:rPr lang="ko-KR" altLang="en-US" sz="1200" dirty="0">
                <a:latin typeface="+mn-ea"/>
              </a:rPr>
              <a:t>구조는 순전파와 </a:t>
            </a:r>
            <a:r>
              <a:rPr lang="ko-KR" altLang="en-US" sz="1200" dirty="0" err="1">
                <a:latin typeface="+mn-ea"/>
              </a:rPr>
              <a:t>역전파</a:t>
            </a:r>
            <a:r>
              <a:rPr lang="ko-KR" altLang="en-US" sz="1200" dirty="0">
                <a:latin typeface="+mn-ea"/>
              </a:rPr>
              <a:t> 과정으로 살펴봄</a:t>
            </a:r>
            <a:endParaRPr lang="en-US" altLang="ko-KR" sz="12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latin typeface="+mn-ea"/>
              </a:rPr>
              <a:t>LSTM </a:t>
            </a:r>
            <a:r>
              <a:rPr lang="ko-KR" altLang="en-US" sz="1200" b="1" dirty="0" err="1">
                <a:latin typeface="+mn-ea"/>
              </a:rPr>
              <a:t>순전파</a:t>
            </a:r>
            <a:endParaRPr lang="en-US" altLang="ko-KR" sz="1200" b="1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>
                <a:latin typeface="+mn-ea"/>
              </a:rPr>
              <a:t>LSTM</a:t>
            </a:r>
            <a:r>
              <a:rPr lang="ko-KR" altLang="en-US" sz="1200" dirty="0">
                <a:latin typeface="+mn-ea"/>
              </a:rPr>
              <a:t>은 기울기 소멸 문제를 해결하기 위해 망각 게이트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>
                <a:latin typeface="+mn-ea"/>
              </a:rPr>
              <a:t>입력 게이트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>
                <a:latin typeface="+mn-ea"/>
              </a:rPr>
              <a:t>출력 게이트라는 새로운 요소를 은닉층의 각 뉴런에 추가함</a:t>
            </a:r>
            <a:endParaRPr lang="en-US" altLang="ko-KR" sz="1200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2A1B16-663F-3F63-21D3-F49653A786C5}"/>
              </a:ext>
            </a:extLst>
          </p:cNvPr>
          <p:cNvSpPr txBox="1"/>
          <p:nvPr/>
        </p:nvSpPr>
        <p:spPr>
          <a:xfrm>
            <a:off x="492379" y="2950421"/>
            <a:ext cx="10371750" cy="1173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b="1" dirty="0" err="1">
                <a:latin typeface="+mn-ea"/>
              </a:rPr>
              <a:t>망각게이트</a:t>
            </a:r>
            <a:r>
              <a:rPr lang="en-US" altLang="ko-KR" sz="1200" b="1" baseline="30000" dirty="0">
                <a:latin typeface="+mn-ea"/>
              </a:rPr>
              <a:t>forget gate</a:t>
            </a:r>
            <a:r>
              <a:rPr lang="ko-KR" altLang="en-US" sz="1200" dirty="0">
                <a:latin typeface="+mn-ea"/>
              </a:rPr>
              <a:t>는 </a:t>
            </a:r>
            <a:r>
              <a:rPr lang="ko-KR" altLang="en-US" sz="1200" dirty="0">
                <a:solidFill>
                  <a:srgbClr val="FF0000"/>
                </a:solidFill>
                <a:latin typeface="+mn-ea"/>
              </a:rPr>
              <a:t>과거 정보를 어느 정도 기억할지 결정</a:t>
            </a:r>
            <a:r>
              <a:rPr lang="en-US" altLang="ko-KR" sz="1200" dirty="0">
                <a:solidFill>
                  <a:srgbClr val="FF0000"/>
                </a:solidFill>
                <a:latin typeface="+mn-ea"/>
              </a:rPr>
              <a:t>, </a:t>
            </a:r>
            <a:r>
              <a:rPr lang="ko-KR" altLang="en-US" sz="1200" dirty="0">
                <a:solidFill>
                  <a:srgbClr val="FF0000"/>
                </a:solidFill>
                <a:latin typeface="+mn-ea"/>
              </a:rPr>
              <a:t>과거 정보와 현재 데이터를 입력 받아 </a:t>
            </a:r>
            <a:r>
              <a:rPr lang="ko-KR" altLang="en-US" sz="1200" dirty="0" err="1">
                <a:solidFill>
                  <a:srgbClr val="FF0000"/>
                </a:solidFill>
                <a:latin typeface="+mn-ea"/>
              </a:rPr>
              <a:t>시그모이드를</a:t>
            </a:r>
            <a:r>
              <a:rPr lang="ko-KR" altLang="en-US" sz="1200" dirty="0">
                <a:solidFill>
                  <a:srgbClr val="FF0000"/>
                </a:solidFill>
                <a:latin typeface="+mn-ea"/>
              </a:rPr>
              <a:t> 취한 후 그 값을 과거 정보에 곱함</a:t>
            </a:r>
            <a:endParaRPr lang="en-US" altLang="ko-KR" sz="1200" dirty="0">
              <a:solidFill>
                <a:srgbClr val="FF0000"/>
              </a:solidFill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latin typeface="+mn-ea"/>
              </a:rPr>
              <a:t>따라서 </a:t>
            </a:r>
            <a:r>
              <a:rPr lang="ko-KR" altLang="en-US" sz="1200" dirty="0" err="1">
                <a:latin typeface="+mn-ea"/>
              </a:rPr>
              <a:t>시그모이드의</a:t>
            </a:r>
            <a:r>
              <a:rPr lang="ko-KR" altLang="en-US" sz="1200" dirty="0">
                <a:latin typeface="+mn-ea"/>
              </a:rPr>
              <a:t> </a:t>
            </a:r>
            <a:r>
              <a:rPr lang="ko-KR" altLang="en-US" sz="1200" dirty="0">
                <a:solidFill>
                  <a:srgbClr val="FF0000"/>
                </a:solidFill>
                <a:latin typeface="+mn-ea"/>
              </a:rPr>
              <a:t>출력이 </a:t>
            </a:r>
            <a:r>
              <a:rPr lang="en-US" altLang="ko-KR" sz="1200" dirty="0">
                <a:solidFill>
                  <a:srgbClr val="FF0000"/>
                </a:solidFill>
                <a:latin typeface="+mn-ea"/>
              </a:rPr>
              <a:t>0</a:t>
            </a:r>
            <a:r>
              <a:rPr lang="ko-KR" altLang="en-US" sz="1200" dirty="0">
                <a:solidFill>
                  <a:srgbClr val="FF0000"/>
                </a:solidFill>
                <a:latin typeface="+mn-ea"/>
              </a:rPr>
              <a:t>이면 과거 정조는 버리고</a:t>
            </a:r>
            <a:r>
              <a:rPr lang="en-US" altLang="ko-KR" sz="1200" dirty="0">
                <a:solidFill>
                  <a:srgbClr val="FF0000"/>
                </a:solidFill>
                <a:latin typeface="+mn-ea"/>
              </a:rPr>
              <a:t>, 1</a:t>
            </a:r>
            <a:r>
              <a:rPr lang="ko-KR" altLang="en-US" sz="1200" dirty="0">
                <a:solidFill>
                  <a:srgbClr val="FF0000"/>
                </a:solidFill>
                <a:latin typeface="+mn-ea"/>
              </a:rPr>
              <a:t>이면 과거 정보는 온전히 보전함</a:t>
            </a:r>
            <a:endParaRPr lang="en-US" altLang="ko-KR" sz="1200" dirty="0">
              <a:solidFill>
                <a:srgbClr val="FF0000"/>
              </a:solidFill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>
                <a:latin typeface="+mn-ea"/>
              </a:rPr>
              <a:t>0</a:t>
            </a:r>
            <a:r>
              <a:rPr lang="ko-KR" altLang="en-US" sz="1200" dirty="0">
                <a:latin typeface="+mn-ea"/>
              </a:rPr>
              <a:t>과 </a:t>
            </a:r>
            <a:r>
              <a:rPr lang="en-US" altLang="ko-KR" sz="1200" dirty="0">
                <a:latin typeface="+mn-ea"/>
              </a:rPr>
              <a:t>1</a:t>
            </a:r>
            <a:r>
              <a:rPr lang="ko-KR" altLang="en-US" sz="1200" dirty="0">
                <a:latin typeface="+mn-ea"/>
              </a:rPr>
              <a:t>사이의 출력 값을 가지는 </a:t>
            </a:r>
            <a:r>
              <a:rPr lang="en-US" altLang="ko-KR" sz="1200" dirty="0">
                <a:latin typeface="+mn-ea"/>
              </a:rPr>
              <a:t>h</a:t>
            </a:r>
            <a:r>
              <a:rPr lang="en-US" altLang="ko-KR" sz="1200" baseline="-25000" dirty="0">
                <a:latin typeface="+mn-ea"/>
              </a:rPr>
              <a:t>t-1</a:t>
            </a:r>
            <a:r>
              <a:rPr lang="ko-KR" altLang="en-US" sz="1200" dirty="0">
                <a:latin typeface="+mn-ea"/>
              </a:rPr>
              <a:t>과 </a:t>
            </a:r>
            <a:r>
              <a:rPr lang="en-US" altLang="ko-KR" sz="1200" dirty="0">
                <a:latin typeface="+mn-ea"/>
              </a:rPr>
              <a:t>x</a:t>
            </a:r>
            <a:r>
              <a:rPr lang="en-US" altLang="ko-KR" sz="1200" baseline="-25000" dirty="0">
                <a:latin typeface="+mn-ea"/>
              </a:rPr>
              <a:t>1</a:t>
            </a:r>
            <a:r>
              <a:rPr lang="ko-KR" altLang="en-US" sz="1200" dirty="0">
                <a:latin typeface="+mn-ea"/>
              </a:rPr>
              <a:t>를 입력 값으로 받음</a:t>
            </a:r>
            <a:endParaRPr lang="en-US" altLang="ko-KR" sz="12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latin typeface="+mn-ea"/>
              </a:rPr>
              <a:t>이때는 </a:t>
            </a:r>
            <a:r>
              <a:rPr lang="en-US" altLang="ko-KR" sz="1200" dirty="0">
                <a:latin typeface="+mn-ea"/>
              </a:rPr>
              <a:t>x1</a:t>
            </a:r>
            <a:r>
              <a:rPr lang="ko-KR" altLang="en-US" sz="1200" dirty="0">
                <a:latin typeface="+mn-ea"/>
              </a:rPr>
              <a:t>는 새로운 입력 값이고 </a:t>
            </a:r>
            <a:r>
              <a:rPr lang="en-US" altLang="ko-KR" sz="1200" dirty="0">
                <a:latin typeface="+mn-ea"/>
              </a:rPr>
              <a:t>h</a:t>
            </a:r>
            <a:r>
              <a:rPr lang="en-US" altLang="ko-KR" sz="1200" baseline="-25000" dirty="0">
                <a:latin typeface="+mn-ea"/>
              </a:rPr>
              <a:t>t-1</a:t>
            </a:r>
            <a:r>
              <a:rPr lang="ko-KR" altLang="en-US" sz="1200" dirty="0">
                <a:latin typeface="+mn-ea"/>
              </a:rPr>
              <a:t>은 이전 은닉층에서 입력되는 값임</a:t>
            </a:r>
            <a:r>
              <a:rPr lang="en-US" altLang="ko-KR" sz="1200" dirty="0">
                <a:latin typeface="+mn-ea"/>
              </a:rPr>
              <a:t>. </a:t>
            </a:r>
            <a:r>
              <a:rPr lang="ko-KR" altLang="en-US" sz="1200" dirty="0">
                <a:latin typeface="+mn-ea"/>
              </a:rPr>
              <a:t>즉</a:t>
            </a:r>
            <a:r>
              <a:rPr lang="en-US" altLang="ko-KR" sz="1200" dirty="0">
                <a:latin typeface="+mn-ea"/>
              </a:rPr>
              <a:t>,</a:t>
            </a:r>
            <a:r>
              <a:rPr lang="ko-KR" altLang="en-US" sz="1200" dirty="0">
                <a:latin typeface="+mn-ea"/>
              </a:rPr>
              <a:t> </a:t>
            </a:r>
            <a:r>
              <a:rPr lang="en-US" altLang="ko-KR" sz="1200" dirty="0">
                <a:latin typeface="+mn-ea"/>
              </a:rPr>
              <a:t>h</a:t>
            </a:r>
            <a:r>
              <a:rPr lang="en-US" altLang="ko-KR" sz="1200" baseline="-25000" dirty="0">
                <a:latin typeface="+mn-ea"/>
              </a:rPr>
              <a:t>t-1</a:t>
            </a:r>
            <a:r>
              <a:rPr lang="en-US" altLang="ko-KR" sz="1200" dirty="0">
                <a:latin typeface="+mn-ea"/>
              </a:rPr>
              <a:t> </a:t>
            </a:r>
            <a:r>
              <a:rPr lang="ko-KR" altLang="en-US" sz="1200" dirty="0">
                <a:latin typeface="+mn-ea"/>
              </a:rPr>
              <a:t>과 </a:t>
            </a:r>
            <a:r>
              <a:rPr lang="en-US" altLang="ko-KR" sz="1200" dirty="0">
                <a:latin typeface="+mn-ea"/>
              </a:rPr>
              <a:t>x</a:t>
            </a:r>
            <a:r>
              <a:rPr lang="en-US" altLang="ko-KR" sz="1200" baseline="-25000" dirty="0">
                <a:latin typeface="+mn-ea"/>
              </a:rPr>
              <a:t>1</a:t>
            </a:r>
            <a:r>
              <a:rPr lang="en-US" altLang="ko-KR" sz="1200" dirty="0">
                <a:latin typeface="+mn-ea"/>
              </a:rPr>
              <a:t> </a:t>
            </a:r>
            <a:r>
              <a:rPr lang="ko-KR" altLang="en-US" sz="1200" dirty="0">
                <a:latin typeface="+mn-ea"/>
              </a:rPr>
              <a:t>를 이용하여 이전 상태 정보를 현재 메모리에 반영할지 결정하는 역할</a:t>
            </a:r>
            <a:endParaRPr lang="en-US" altLang="ko-KR" sz="1200" dirty="0">
              <a:latin typeface="+mn-ea"/>
            </a:endParaRP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3D494D5D-D3BC-7652-9706-175F6335BB17}"/>
              </a:ext>
            </a:extLst>
          </p:cNvPr>
          <p:cNvGrpSpPr/>
          <p:nvPr/>
        </p:nvGrpSpPr>
        <p:grpSpPr>
          <a:xfrm>
            <a:off x="5868088" y="4240364"/>
            <a:ext cx="4592345" cy="2252901"/>
            <a:chOff x="5673216" y="4247772"/>
            <a:chExt cx="4592345" cy="2252901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A7496483-D999-B6D3-9FB4-B76514CE57FB}"/>
                </a:ext>
              </a:extLst>
            </p:cNvPr>
            <p:cNvSpPr/>
            <p:nvPr/>
          </p:nvSpPr>
          <p:spPr>
            <a:xfrm>
              <a:off x="6268302" y="4247772"/>
              <a:ext cx="3354669" cy="178808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F615941D-06F8-FBDF-9BB9-9B16B321C7F1}"/>
                </a:ext>
              </a:extLst>
            </p:cNvPr>
            <p:cNvSpPr/>
            <p:nvPr/>
          </p:nvSpPr>
          <p:spPr>
            <a:xfrm>
              <a:off x="6887028" y="4555436"/>
              <a:ext cx="360000" cy="360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FF0000"/>
                  </a:solidFill>
                </a:rPr>
                <a:t>X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11" name="직선 화살표 연결선 10">
              <a:extLst>
                <a:ext uri="{FF2B5EF4-FFF2-40B4-BE49-F238E27FC236}">
                  <a16:creationId xmlns:a16="http://schemas.microsoft.com/office/drawing/2014/main" id="{65D74346-A30F-CB08-E89C-37E225049020}"/>
                </a:ext>
              </a:extLst>
            </p:cNvPr>
            <p:cNvCxnSpPr>
              <a:cxnSpLocks/>
            </p:cNvCxnSpPr>
            <p:nvPr/>
          </p:nvCxnSpPr>
          <p:spPr>
            <a:xfrm>
              <a:off x="7247028" y="4731734"/>
              <a:ext cx="257188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87B79B95-C484-42EE-EAC5-915601730680}"/>
                </a:ext>
              </a:extLst>
            </p:cNvPr>
            <p:cNvCxnSpPr>
              <a:stCxn id="9" idx="2"/>
            </p:cNvCxnSpPr>
            <p:nvPr/>
          </p:nvCxnSpPr>
          <p:spPr>
            <a:xfrm flipH="1" flipV="1">
              <a:off x="6168571" y="4731734"/>
              <a:ext cx="718457" cy="370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AA094FF9-68D8-578D-5783-EA8C37DD1C06}"/>
                </a:ext>
              </a:extLst>
            </p:cNvPr>
            <p:cNvSpPr/>
            <p:nvPr/>
          </p:nvSpPr>
          <p:spPr>
            <a:xfrm>
              <a:off x="6887028" y="5485063"/>
              <a:ext cx="360000" cy="269423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l-GR" altLang="ko-KR" b="0" i="0" dirty="0">
                  <a:solidFill>
                    <a:srgbClr val="040C28"/>
                  </a:solidFill>
                  <a:effectLst/>
                  <a:latin typeface="+mj-ea"/>
                  <a:ea typeface="+mj-ea"/>
                </a:rPr>
                <a:t>σ</a:t>
              </a:r>
              <a:endParaRPr lang="ko-KR" altLang="en-US" dirty="0">
                <a:latin typeface="+mj-ea"/>
                <a:ea typeface="+mj-ea"/>
              </a:endParaRPr>
            </a:p>
          </p:txBody>
        </p:sp>
        <p:cxnSp>
          <p:nvCxnSpPr>
            <p:cNvPr id="17" name="직선 화살표 연결선 16">
              <a:extLst>
                <a:ext uri="{FF2B5EF4-FFF2-40B4-BE49-F238E27FC236}">
                  <a16:creationId xmlns:a16="http://schemas.microsoft.com/office/drawing/2014/main" id="{BE025586-7E5B-57C9-594F-452AC6EBEFEE}"/>
                </a:ext>
              </a:extLst>
            </p:cNvPr>
            <p:cNvCxnSpPr>
              <a:stCxn id="14" idx="0"/>
            </p:cNvCxnSpPr>
            <p:nvPr/>
          </p:nvCxnSpPr>
          <p:spPr>
            <a:xfrm flipV="1">
              <a:off x="7067028" y="4915436"/>
              <a:ext cx="0" cy="56962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화살표 연결선 19">
              <a:extLst>
                <a:ext uri="{FF2B5EF4-FFF2-40B4-BE49-F238E27FC236}">
                  <a16:creationId xmlns:a16="http://schemas.microsoft.com/office/drawing/2014/main" id="{D0EFBB4E-D80E-B3E1-D92E-98E9F4D87FBB}"/>
                </a:ext>
              </a:extLst>
            </p:cNvPr>
            <p:cNvCxnSpPr/>
            <p:nvPr/>
          </p:nvCxnSpPr>
          <p:spPr>
            <a:xfrm flipV="1">
              <a:off x="7067028" y="5754486"/>
              <a:ext cx="0" cy="13672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73F64B22-75A4-1B2C-266D-499EA767A8B3}"/>
                </a:ext>
              </a:extLst>
            </p:cNvPr>
            <p:cNvCxnSpPr/>
            <p:nvPr/>
          </p:nvCxnSpPr>
          <p:spPr>
            <a:xfrm flipH="1">
              <a:off x="6178095" y="5891209"/>
              <a:ext cx="898457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992E53C3-F651-BB3C-3D8F-C789E4FC6FE1}"/>
                </a:ext>
              </a:extLst>
            </p:cNvPr>
            <p:cNvCxnSpPr/>
            <p:nvPr/>
          </p:nvCxnSpPr>
          <p:spPr>
            <a:xfrm>
              <a:off x="6627323" y="5891209"/>
              <a:ext cx="0" cy="28098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903AD78-AB2D-A18E-7BAE-DE0EFD0B1C17}"/>
                </a:ext>
              </a:extLst>
            </p:cNvPr>
            <p:cNvSpPr txBox="1"/>
            <p:nvPr/>
          </p:nvSpPr>
          <p:spPr>
            <a:xfrm>
              <a:off x="5673216" y="5100221"/>
              <a:ext cx="654346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dirty="0"/>
                <a:t>망각 게이트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A9A0046-28F2-0BEC-D116-80A5564CF7C2}"/>
                </a:ext>
              </a:extLst>
            </p:cNvPr>
            <p:cNvSpPr txBox="1"/>
            <p:nvPr/>
          </p:nvSpPr>
          <p:spPr>
            <a:xfrm>
              <a:off x="7259085" y="4841734"/>
              <a:ext cx="95410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dirty="0"/>
                <a:t>결과를 다시</a:t>
              </a:r>
              <a:endParaRPr lang="en-US" altLang="ko-KR" sz="700" dirty="0"/>
            </a:p>
            <a:p>
              <a:r>
                <a:rPr lang="ko-KR" altLang="en-US" sz="700" dirty="0"/>
                <a:t>과거의 정보와 곱함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1B1A54D-2628-927F-E4CA-48EB50F9D744}"/>
                </a:ext>
              </a:extLst>
            </p:cNvPr>
            <p:cNvSpPr txBox="1"/>
            <p:nvPr/>
          </p:nvSpPr>
          <p:spPr>
            <a:xfrm>
              <a:off x="7260976" y="5519770"/>
              <a:ext cx="1124026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dirty="0" err="1"/>
                <a:t>시그모이드</a:t>
              </a:r>
              <a:r>
                <a:rPr lang="ko-KR" altLang="en-US" sz="700" dirty="0"/>
                <a:t> 활성화 함수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9AC307A-0954-0658-F086-EFEB0EF3D2B6}"/>
                </a:ext>
              </a:extLst>
            </p:cNvPr>
            <p:cNvSpPr txBox="1"/>
            <p:nvPr/>
          </p:nvSpPr>
          <p:spPr>
            <a:xfrm>
              <a:off x="9855311" y="4455408"/>
              <a:ext cx="269626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dirty="0"/>
                <a:t>셀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DB88F205-984D-C31D-DBE1-B70B8938E40C}"/>
                    </a:ext>
                  </a:extLst>
                </p:cNvPr>
                <p:cNvSpPr txBox="1"/>
                <p:nvPr/>
              </p:nvSpPr>
              <p:spPr>
                <a:xfrm>
                  <a:off x="6884114" y="5119520"/>
                  <a:ext cx="185962" cy="15388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altLang="ko-KR" sz="100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altLang="ko-KR" sz="1000" b="0" i="1" baseline="-25000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ko-KR" altLang="en-US" sz="1000" dirty="0"/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DB88F205-984D-C31D-DBE1-B70B8938E40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84114" y="5119520"/>
                  <a:ext cx="185962" cy="153888"/>
                </a:xfrm>
                <a:prstGeom prst="rect">
                  <a:avLst/>
                </a:prstGeom>
                <a:blipFill>
                  <a:blip r:embed="rId3"/>
                  <a:stretch>
                    <a:fillRect l="-12903" t="-4000" r="-3226" b="-36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263A6E0-2BB6-9C75-E304-6C540C3D5740}"/>
                </a:ext>
              </a:extLst>
            </p:cNvPr>
            <p:cNvSpPr txBox="1"/>
            <p:nvPr/>
          </p:nvSpPr>
          <p:spPr>
            <a:xfrm>
              <a:off x="5811608" y="4581502"/>
              <a:ext cx="41025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/>
                <a:t>c</a:t>
              </a:r>
              <a:r>
                <a:rPr lang="en-US" altLang="ko-KR" sz="900" baseline="-25000" dirty="0"/>
                <a:t>t-1</a:t>
              </a:r>
              <a:endParaRPr lang="ko-KR" altLang="en-US" sz="900" baseline="-25000" dirty="0"/>
            </a:p>
          </p:txBody>
        </p:sp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F4833E97-90E1-7A4A-E578-238CE7E2DF70}"/>
                </a:ext>
              </a:extLst>
            </p:cNvPr>
            <p:cNvGrpSpPr/>
            <p:nvPr/>
          </p:nvGrpSpPr>
          <p:grpSpPr>
            <a:xfrm>
              <a:off x="5703849" y="5757638"/>
              <a:ext cx="569387" cy="338492"/>
              <a:chOff x="5701880" y="5749786"/>
              <a:chExt cx="569387" cy="338492"/>
            </a:xfrm>
          </p:grpSpPr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22F5F04-3D9A-199E-3349-337EF41CDFD6}"/>
                  </a:ext>
                </a:extLst>
              </p:cNvPr>
              <p:cNvSpPr txBox="1"/>
              <p:nvPr/>
            </p:nvSpPr>
            <p:spPr>
              <a:xfrm>
                <a:off x="5701880" y="5888223"/>
                <a:ext cx="569387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700"/>
                  <a:t>과거 정보</a:t>
                </a:r>
                <a:endParaRPr lang="ko-KR" altLang="en-US" sz="700" dirty="0"/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DFB76B6-3551-CBE0-2228-CE2B356C2EB1}"/>
                  </a:ext>
                </a:extLst>
              </p:cNvPr>
              <p:cNvSpPr txBox="1"/>
              <p:nvPr/>
            </p:nvSpPr>
            <p:spPr>
              <a:xfrm>
                <a:off x="5795264" y="5749786"/>
                <a:ext cx="410250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/>
                  <a:t>h</a:t>
                </a:r>
                <a:r>
                  <a:rPr lang="en-US" altLang="ko-KR" sz="900" baseline="-25000" dirty="0"/>
                  <a:t>t-1</a:t>
                </a:r>
                <a:endParaRPr lang="ko-KR" altLang="en-US" sz="900" baseline="-25000" dirty="0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9DD5A818-1FEC-95ED-D9BE-2ADFD2CA2705}"/>
                    </a:ext>
                  </a:extLst>
                </p:cNvPr>
                <p:cNvSpPr txBox="1"/>
                <p:nvPr/>
              </p:nvSpPr>
              <p:spPr>
                <a:xfrm>
                  <a:off x="6635113" y="5651754"/>
                  <a:ext cx="299377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900" dirty="0"/>
                    <a:t>w</a:t>
                  </a:r>
                  <a14:m>
                    <m:oMath xmlns:m="http://schemas.openxmlformats.org/officeDocument/2006/math">
                      <m:r>
                        <a:rPr lang="pt-BR" altLang="ko-KR" sz="900" i="1" baseline="-25000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a14:m>
                  <a:endParaRPr lang="en-US" altLang="ko-KR" sz="900" baseline="-25000" dirty="0"/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9DD5A818-1FEC-95ED-D9BE-2ADFD2CA270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35113" y="5651754"/>
                  <a:ext cx="299377" cy="230832"/>
                </a:xfrm>
                <a:prstGeom prst="rect">
                  <a:avLst/>
                </a:prstGeom>
                <a:blipFill>
                  <a:blip r:embed="rId4"/>
                  <a:stretch>
                    <a:fillRect b="-1052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35F139E5-FCA0-EB3C-587F-5877F8E0739F}"/>
                </a:ext>
              </a:extLst>
            </p:cNvPr>
            <p:cNvGrpSpPr/>
            <p:nvPr/>
          </p:nvGrpSpPr>
          <p:grpSpPr>
            <a:xfrm>
              <a:off x="6327562" y="6132832"/>
              <a:ext cx="654346" cy="367841"/>
              <a:chOff x="6327562" y="6132832"/>
              <a:chExt cx="654346" cy="367841"/>
            </a:xfrm>
          </p:grpSpPr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CC951C5-C807-107E-1EC6-092039377D6B}"/>
                  </a:ext>
                </a:extLst>
              </p:cNvPr>
              <p:cNvSpPr txBox="1"/>
              <p:nvPr/>
            </p:nvSpPr>
            <p:spPr>
              <a:xfrm>
                <a:off x="6327562" y="6300618"/>
                <a:ext cx="654346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700" dirty="0"/>
                  <a:t>현재 데이터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7E37BE3-210F-D78C-DC43-24FDF6CD8576}"/>
                  </a:ext>
                </a:extLst>
              </p:cNvPr>
              <p:cNvSpPr txBox="1"/>
              <p:nvPr/>
            </p:nvSpPr>
            <p:spPr>
              <a:xfrm>
                <a:off x="6524240" y="6132832"/>
                <a:ext cx="410250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 err="1"/>
                  <a:t>x</a:t>
                </a:r>
                <a:r>
                  <a:rPr lang="en-US" altLang="ko-KR" sz="900" baseline="-25000" dirty="0" err="1"/>
                  <a:t>t</a:t>
                </a:r>
                <a:endParaRPr lang="ko-KR" altLang="en-US" sz="900" baseline="-25000" dirty="0"/>
              </a:p>
            </p:txBody>
          </p:sp>
        </p:grp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673BED8-0DF6-C07D-629D-2AF4E163ED95}"/>
                </a:ext>
              </a:extLst>
            </p:cNvPr>
            <p:cNvSpPr txBox="1"/>
            <p:nvPr/>
          </p:nvSpPr>
          <p:spPr>
            <a:xfrm>
              <a:off x="9855311" y="4610902"/>
              <a:ext cx="41025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 err="1"/>
                <a:t>c</a:t>
              </a:r>
              <a:r>
                <a:rPr lang="en-US" altLang="ko-KR" sz="900" baseline="-25000" dirty="0" err="1"/>
                <a:t>t</a:t>
              </a:r>
              <a:endParaRPr lang="ko-KR" altLang="en-US" sz="900" baseline="-25000" dirty="0"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5615C44D-ADB8-87AC-AE43-95D474AF24F0}"/>
              </a:ext>
            </a:extLst>
          </p:cNvPr>
          <p:cNvSpPr txBox="1"/>
          <p:nvPr/>
        </p:nvSpPr>
        <p:spPr>
          <a:xfrm>
            <a:off x="487414" y="5233533"/>
            <a:ext cx="3922869" cy="619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latin typeface="+mn-ea"/>
              </a:rPr>
              <a:t>계산한 값이 </a:t>
            </a:r>
            <a:r>
              <a:rPr lang="en-US" altLang="ko-KR" sz="1200" dirty="0">
                <a:solidFill>
                  <a:srgbClr val="FF0000"/>
                </a:solidFill>
                <a:latin typeface="+mn-ea"/>
              </a:rPr>
              <a:t>1 </a:t>
            </a:r>
            <a:r>
              <a:rPr lang="ko-KR" altLang="en-US" sz="1200" dirty="0">
                <a:solidFill>
                  <a:srgbClr val="FF0000"/>
                </a:solidFill>
                <a:latin typeface="+mn-ea"/>
              </a:rPr>
              <a:t>이면 바로 직전의 정보를 메모리에 유지</a:t>
            </a:r>
            <a:endParaRPr lang="en-US" altLang="ko-KR" sz="1200" dirty="0">
              <a:solidFill>
                <a:srgbClr val="FF0000"/>
              </a:solidFill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latin typeface="+mn-ea"/>
              </a:rPr>
              <a:t>계산한 값이 </a:t>
            </a:r>
            <a:r>
              <a:rPr lang="en-US" altLang="ko-KR" sz="1200" dirty="0">
                <a:solidFill>
                  <a:srgbClr val="FF0000"/>
                </a:solidFill>
                <a:latin typeface="+mn-ea"/>
              </a:rPr>
              <a:t>0 </a:t>
            </a:r>
            <a:r>
              <a:rPr lang="ko-KR" altLang="en-US" sz="1200" dirty="0">
                <a:solidFill>
                  <a:srgbClr val="FF0000"/>
                </a:solidFill>
                <a:latin typeface="+mn-ea"/>
              </a:rPr>
              <a:t>이면 초기화</a:t>
            </a:r>
            <a:endParaRPr lang="en-US" altLang="ko-KR" sz="1200" dirty="0">
              <a:solidFill>
                <a:srgbClr val="FF0000"/>
              </a:solidFill>
              <a:latin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41897A8-CF36-0CBC-6D10-6865BB64EBA6}"/>
                  </a:ext>
                </a:extLst>
              </p:cNvPr>
              <p:cNvSpPr txBox="1"/>
              <p:nvPr/>
            </p:nvSpPr>
            <p:spPr>
              <a:xfrm>
                <a:off x="858037" y="4360706"/>
                <a:ext cx="335466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1200" dirty="0">
                    <a:latin typeface="+mn-ea"/>
                  </a:rPr>
                  <a:t>망각 게이트 수식</a:t>
                </a:r>
                <a:endParaRPr lang="en-US" altLang="ko-KR" sz="1200" dirty="0">
                  <a:latin typeface="+mn-ea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altLang="ko-KR" sz="120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ko-KR" sz="1200" b="0" i="1" baseline="-25000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pt-BR" altLang="ko-KR" sz="12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l-GR" altLang="ko-KR" sz="1200" dirty="0">
                          <a:solidFill>
                            <a:srgbClr val="040C28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𝑤𝑓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h𝑡</m:t>
                      </m:r>
                      <m:r>
                        <a:rPr lang="en-US" altLang="ko-KR" sz="1200" b="0" i="1" baseline="-25000" smtClean="0">
                          <a:latin typeface="Cambria Math" panose="02040503050406030204" pitchFamily="18" charset="0"/>
                        </a:rPr>
                        <m:t>−1,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𝑥𝑡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])</m:t>
                      </m:r>
                    </m:oMath>
                  </m:oMathPara>
                </a14:m>
                <a:endParaRPr lang="en-US" altLang="ko-KR" sz="1200" dirty="0">
                  <a:latin typeface="+mn-ea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altLang="ko-KR" sz="1200" b="0" i="1" baseline="-25000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𝑓𝑡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 ∙</m:t>
                      </m:r>
                      <m:r>
                        <m:rPr>
                          <m:sty m:val="p"/>
                        </m:rPr>
                        <a:rPr lang="en-US" altLang="ko-KR" sz="12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</m:t>
                      </m:r>
                      <m:r>
                        <m:rPr>
                          <m:sty m:val="p"/>
                        </m:rPr>
                        <a:rPr lang="en-US" altLang="ko-KR" sz="1200" b="0" i="0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t</m:t>
                      </m:r>
                      <m:r>
                        <a:rPr lang="en-US" altLang="ko-KR" sz="1200" b="0" i="0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US" altLang="ko-KR" sz="1200" baseline="-25000" dirty="0">
                  <a:latin typeface="+mn-ea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41897A8-CF36-0CBC-6D10-6865BB64EB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037" y="4360706"/>
                <a:ext cx="3354669" cy="923330"/>
              </a:xfrm>
              <a:prstGeom prst="rect">
                <a:avLst/>
              </a:prstGeom>
              <a:blipFill>
                <a:blip r:embed="rId5"/>
                <a:stretch>
                  <a:fillRect l="-1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81791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FD0CE7-0CFC-31D3-4A19-3C00B28F6B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6D6176-EA1C-71C7-DC39-1DBB5AE2FD11}"/>
              </a:ext>
            </a:extLst>
          </p:cNvPr>
          <p:cNvSpPr txBox="1"/>
          <p:nvPr/>
        </p:nvSpPr>
        <p:spPr>
          <a:xfrm>
            <a:off x="231420" y="899595"/>
            <a:ext cx="2329484" cy="509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2000" dirty="0">
                <a:latin typeface="+mj-ea"/>
                <a:ea typeface="+mj-ea"/>
              </a:rPr>
              <a:t>LSTM </a:t>
            </a:r>
            <a:r>
              <a:rPr lang="ko-KR" altLang="en-US" sz="2000" dirty="0">
                <a:latin typeface="+mj-ea"/>
                <a:ea typeface="+mj-ea"/>
              </a:rPr>
              <a:t>네트워크</a:t>
            </a:r>
            <a:endParaRPr lang="en-US" altLang="ko-KR" sz="2000" dirty="0">
              <a:latin typeface="+mj-ea"/>
              <a:ea typeface="+mj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064C0C7-49D4-4CA9-2B79-C2B7406451B1}"/>
              </a:ext>
            </a:extLst>
          </p:cNvPr>
          <p:cNvSpPr txBox="1"/>
          <p:nvPr/>
        </p:nvSpPr>
        <p:spPr>
          <a:xfrm>
            <a:off x="192228" y="100159"/>
            <a:ext cx="17892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+mj-ea"/>
                <a:ea typeface="+mj-ea"/>
              </a:rPr>
              <a:t>5.LSTM</a:t>
            </a:r>
            <a:endParaRPr lang="ko-KR" altLang="en-US" sz="3200" dirty="0">
              <a:latin typeface="+mj-ea"/>
              <a:ea typeface="+mj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CBF4DBD-BEB5-3DC0-5B55-3FFBC35A5A38}"/>
              </a:ext>
            </a:extLst>
          </p:cNvPr>
          <p:cNvSpPr txBox="1"/>
          <p:nvPr/>
        </p:nvSpPr>
        <p:spPr>
          <a:xfrm>
            <a:off x="492380" y="1441715"/>
            <a:ext cx="7361311" cy="8967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>
                <a:latin typeface="+mn-ea"/>
              </a:rPr>
              <a:t>forward</a:t>
            </a:r>
            <a:r>
              <a:rPr lang="ko-KR" altLang="en-US" sz="1200" dirty="0">
                <a:latin typeface="+mn-ea"/>
              </a:rPr>
              <a:t> 메서드는 모델이 입력을 받아 순전파를 수행하는 메서드임</a:t>
            </a:r>
            <a:endParaRPr lang="en-US" altLang="ko-KR" sz="12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latin typeface="+mn-ea"/>
              </a:rPr>
              <a:t>초기 은닉 상태와 셀 상태를 설정하고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>
                <a:latin typeface="+mn-ea"/>
              </a:rPr>
              <a:t>입력을 </a:t>
            </a:r>
            <a:r>
              <a:rPr lang="en-US" altLang="ko-KR" sz="1200" dirty="0">
                <a:latin typeface="+mn-ea"/>
              </a:rPr>
              <a:t>LSTM</a:t>
            </a:r>
            <a:r>
              <a:rPr lang="ko-KR" altLang="en-US" sz="1200" dirty="0">
                <a:latin typeface="+mn-ea"/>
              </a:rPr>
              <a:t>레이어에 전달한 후</a:t>
            </a:r>
            <a:r>
              <a:rPr lang="en-US" altLang="ko-KR" sz="1200" dirty="0">
                <a:latin typeface="+mn-ea"/>
              </a:rPr>
              <a:t>,</a:t>
            </a:r>
            <a:br>
              <a:rPr lang="en-US" altLang="ko-KR" sz="1200" dirty="0">
                <a:latin typeface="+mn-ea"/>
              </a:rPr>
            </a:br>
            <a:r>
              <a:rPr lang="en-US" altLang="ko-KR" sz="1200" dirty="0">
                <a:latin typeface="+mn-ea"/>
              </a:rPr>
              <a:t> </a:t>
            </a:r>
            <a:r>
              <a:rPr lang="ko-KR" altLang="en-US" sz="1200" dirty="0">
                <a:latin typeface="+mn-ea"/>
              </a:rPr>
              <a:t>마지막 은닉상태를 </a:t>
            </a:r>
            <a:r>
              <a:rPr lang="en-US" altLang="ko-KR" sz="1200" dirty="0">
                <a:latin typeface="+mn-ea"/>
              </a:rPr>
              <a:t>1</a:t>
            </a:r>
            <a:r>
              <a:rPr lang="ko-KR" altLang="en-US" sz="1200" dirty="0">
                <a:latin typeface="+mn-ea"/>
              </a:rPr>
              <a:t>차원을 조정하고 </a:t>
            </a:r>
            <a:r>
              <a:rPr lang="en-US" altLang="ko-KR" sz="1200" dirty="0">
                <a:latin typeface="+mn-ea"/>
              </a:rPr>
              <a:t>fully connected </a:t>
            </a:r>
            <a:r>
              <a:rPr lang="ko-KR" altLang="en-US" sz="1200" dirty="0">
                <a:latin typeface="+mn-ea"/>
              </a:rPr>
              <a:t>레이어와 </a:t>
            </a:r>
            <a:r>
              <a:rPr lang="en-US" altLang="ko-KR" sz="1200" dirty="0" err="1">
                <a:latin typeface="+mn-ea"/>
              </a:rPr>
              <a:t>ReLU</a:t>
            </a:r>
            <a:r>
              <a:rPr lang="en-US" altLang="ko-KR" sz="1200" dirty="0">
                <a:latin typeface="+mn-ea"/>
              </a:rPr>
              <a:t> </a:t>
            </a:r>
            <a:r>
              <a:rPr lang="ko-KR" altLang="en-US" sz="1200" dirty="0">
                <a:latin typeface="+mn-ea"/>
              </a:rPr>
              <a:t>활성화 함수를 거쳐 최종 출력함 </a:t>
            </a:r>
            <a:endParaRPr lang="en-US" altLang="ko-KR" sz="1200" dirty="0">
              <a:latin typeface="+mn-ea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B840D085-F174-9B90-72A3-9EE191A133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20</a:t>
            </a:fld>
            <a:r>
              <a:rPr lang="ko-KR" altLang="en-US"/>
              <a:t> </a:t>
            </a:r>
            <a:r>
              <a:rPr lang="en-US" altLang="ko-KR"/>
              <a:t>/ 23</a:t>
            </a:r>
            <a:endParaRPr lang="en-US" altLang="ko-KR" dirty="0"/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7290273B-5148-B751-B297-B4B5BDBAF7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338811"/>
            <a:ext cx="65" cy="67762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198375" rIns="0" bIns="198375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95BEB3F-9BA1-624F-5DF1-EF5CA43C41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985" y="2338436"/>
            <a:ext cx="4704335" cy="4037094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D10E3CA6-0EB1-C11F-310D-C614BCE68315}"/>
              </a:ext>
            </a:extLst>
          </p:cNvPr>
          <p:cNvSpPr/>
          <p:nvPr/>
        </p:nvSpPr>
        <p:spPr>
          <a:xfrm>
            <a:off x="1348740" y="4716780"/>
            <a:ext cx="464820" cy="1981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69990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E4A6BF-2B6A-7D5A-7667-ED1AFFD2C7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31D6B4A-E02A-40E5-F32A-0D8E89AC3FC5}"/>
              </a:ext>
            </a:extLst>
          </p:cNvPr>
          <p:cNvSpPr txBox="1"/>
          <p:nvPr/>
        </p:nvSpPr>
        <p:spPr>
          <a:xfrm>
            <a:off x="231420" y="899595"/>
            <a:ext cx="3038011" cy="509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000" dirty="0">
                <a:latin typeface="+mj-ea"/>
                <a:ea typeface="+mj-ea"/>
              </a:rPr>
              <a:t>변수 값 설정</a:t>
            </a:r>
            <a:r>
              <a:rPr lang="en-US" altLang="ko-KR" sz="2000" dirty="0">
                <a:latin typeface="+mj-ea"/>
                <a:ea typeface="+mj-ea"/>
              </a:rPr>
              <a:t>, </a:t>
            </a:r>
            <a:r>
              <a:rPr lang="ko-KR" altLang="en-US" sz="2000" dirty="0">
                <a:latin typeface="+mj-ea"/>
                <a:ea typeface="+mj-ea"/>
              </a:rPr>
              <a:t>모델 학습</a:t>
            </a:r>
            <a:endParaRPr lang="en-US" altLang="ko-KR" sz="2000" dirty="0">
              <a:latin typeface="+mj-ea"/>
              <a:ea typeface="+mj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1759800-037E-F6D9-53F1-841357FB3B6D}"/>
              </a:ext>
            </a:extLst>
          </p:cNvPr>
          <p:cNvSpPr txBox="1"/>
          <p:nvPr/>
        </p:nvSpPr>
        <p:spPr>
          <a:xfrm>
            <a:off x="192228" y="100159"/>
            <a:ext cx="17892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+mj-ea"/>
                <a:ea typeface="+mj-ea"/>
              </a:rPr>
              <a:t>5.LSTM</a:t>
            </a:r>
            <a:endParaRPr lang="ko-KR" altLang="en-US" sz="3200" dirty="0">
              <a:latin typeface="+mj-ea"/>
              <a:ea typeface="+mj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571D551-4F4C-4CBC-F6EE-76B7F05B5E17}"/>
              </a:ext>
            </a:extLst>
          </p:cNvPr>
          <p:cNvSpPr txBox="1"/>
          <p:nvPr/>
        </p:nvSpPr>
        <p:spPr>
          <a:xfrm>
            <a:off x="492380" y="1441715"/>
            <a:ext cx="3377848" cy="3427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latin typeface="+mn-ea"/>
              </a:rPr>
              <a:t>모델 학습을 위한 필요한 변수 값들을 설정함</a:t>
            </a:r>
            <a:endParaRPr lang="en-US" altLang="ko-KR" sz="1200" dirty="0">
              <a:latin typeface="+mn-ea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2A52AF0E-9CC2-4D63-EB8A-00644ED778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21</a:t>
            </a:fld>
            <a:r>
              <a:rPr lang="ko-KR" altLang="en-US"/>
              <a:t> </a:t>
            </a:r>
            <a:r>
              <a:rPr lang="en-US" altLang="ko-KR"/>
              <a:t>/ 23</a:t>
            </a:r>
            <a:endParaRPr lang="en-US" altLang="ko-KR" dirty="0"/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F31868A5-ADE3-0D14-328E-7846AC3417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338811"/>
            <a:ext cx="65" cy="67762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198375" rIns="0" bIns="198375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BED9A37-EC3C-BA48-F80F-1B8D4FC41D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245" y="1816931"/>
            <a:ext cx="5605655" cy="204640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A8EBCA6-74CB-E439-5AD8-63DA0A88EC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5245" y="4826800"/>
            <a:ext cx="3963031" cy="138482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CBE42CE-2E15-6872-72FC-B2C97C516D1A}"/>
              </a:ext>
            </a:extLst>
          </p:cNvPr>
          <p:cNvSpPr txBox="1"/>
          <p:nvPr/>
        </p:nvSpPr>
        <p:spPr>
          <a:xfrm>
            <a:off x="492380" y="3896710"/>
            <a:ext cx="8635697" cy="8967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>
                <a:latin typeface="+mn-ea"/>
              </a:rPr>
              <a:t>LSTM </a:t>
            </a:r>
            <a:r>
              <a:rPr lang="ko-KR" altLang="en-US" sz="1200" dirty="0">
                <a:latin typeface="+mn-ea"/>
              </a:rPr>
              <a:t>모델을 학습 함</a:t>
            </a:r>
            <a:endParaRPr lang="en-US" altLang="ko-KR" sz="12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>
                <a:latin typeface="+mn-ea"/>
              </a:rPr>
              <a:t>1000</a:t>
            </a:r>
            <a:r>
              <a:rPr lang="ko-KR" altLang="en-US" sz="1200" dirty="0">
                <a:latin typeface="+mn-ea"/>
              </a:rPr>
              <a:t>번 반복하여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 err="1">
                <a:latin typeface="+mn-ea"/>
              </a:rPr>
              <a:t>순전파</a:t>
            </a:r>
            <a:r>
              <a:rPr lang="ko-KR" altLang="en-US" sz="1200" dirty="0">
                <a:latin typeface="+mn-ea"/>
              </a:rPr>
              <a:t> 메서드를 호출하여 학습함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>
                <a:latin typeface="+mn-ea"/>
              </a:rPr>
              <a:t>손실 함수를 이용한 오차 계산</a:t>
            </a:r>
            <a:r>
              <a:rPr lang="en-US" altLang="ko-KR" sz="1200" dirty="0">
                <a:latin typeface="+mn-ea"/>
              </a:rPr>
              <a:t>(</a:t>
            </a:r>
            <a:r>
              <a:rPr lang="ko-KR" altLang="en-US" sz="1200" dirty="0">
                <a:latin typeface="+mn-ea"/>
              </a:rPr>
              <a:t>모델 학습결과와 레이블의 차이를 계산함</a:t>
            </a:r>
            <a:r>
              <a:rPr lang="en-US" altLang="ko-KR" sz="1200" dirty="0">
                <a:latin typeface="+mn-ea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latin typeface="+mn-ea"/>
              </a:rPr>
              <a:t>매 </a:t>
            </a:r>
            <a:r>
              <a:rPr lang="en-US" altLang="ko-KR" sz="1200" dirty="0">
                <a:latin typeface="+mn-ea"/>
              </a:rPr>
              <a:t>100</a:t>
            </a:r>
            <a:r>
              <a:rPr lang="ko-KR" altLang="en-US" sz="1200" dirty="0">
                <a:latin typeface="+mn-ea"/>
              </a:rPr>
              <a:t>번째 </a:t>
            </a:r>
            <a:r>
              <a:rPr lang="ko-KR" altLang="en-US" sz="1200" dirty="0" err="1">
                <a:latin typeface="+mn-ea"/>
              </a:rPr>
              <a:t>에포크마다</a:t>
            </a:r>
            <a:r>
              <a:rPr lang="ko-KR" altLang="en-US" sz="1200" dirty="0">
                <a:latin typeface="+mn-ea"/>
              </a:rPr>
              <a:t> 현재 </a:t>
            </a:r>
            <a:r>
              <a:rPr lang="ko-KR" altLang="en-US" sz="1200" dirty="0" err="1">
                <a:latin typeface="+mn-ea"/>
              </a:rPr>
              <a:t>에포크와</a:t>
            </a:r>
            <a:r>
              <a:rPr lang="ko-KR" altLang="en-US" sz="1200" dirty="0">
                <a:latin typeface="+mn-ea"/>
              </a:rPr>
              <a:t> 해당 </a:t>
            </a:r>
            <a:r>
              <a:rPr lang="ko-KR" altLang="en-US" sz="1200" dirty="0" err="1">
                <a:latin typeface="+mn-ea"/>
              </a:rPr>
              <a:t>에포크에서의</a:t>
            </a:r>
            <a:r>
              <a:rPr lang="ko-KR" altLang="en-US" sz="1200" dirty="0">
                <a:latin typeface="+mn-ea"/>
              </a:rPr>
              <a:t> 손실을 출력함 </a:t>
            </a:r>
            <a:endParaRPr lang="en-US" altLang="ko-KR" sz="1200" dirty="0">
              <a:latin typeface="+mn-ea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62CB401A-754E-98DC-BA4B-68B0E45DB1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60626" y="4826800"/>
            <a:ext cx="1353234" cy="138482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9F0AB5E-327C-CFB7-54D3-305D3E8ED246}"/>
              </a:ext>
            </a:extLst>
          </p:cNvPr>
          <p:cNvSpPr txBox="1"/>
          <p:nvPr/>
        </p:nvSpPr>
        <p:spPr>
          <a:xfrm>
            <a:off x="6313860" y="5591906"/>
            <a:ext cx="4764446" cy="619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latin typeface="+mn-ea"/>
              </a:rPr>
              <a:t>오차 위주로 출력했기 때문에 실제로 얼마나 잘 예측했는지 어려움</a:t>
            </a:r>
            <a:endParaRPr lang="en-US" altLang="ko-KR" sz="12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latin typeface="+mn-ea"/>
              </a:rPr>
              <a:t>예측결과를 시각적으로 </a:t>
            </a:r>
            <a:r>
              <a:rPr lang="ko-KR" altLang="en-US" sz="1200" dirty="0" err="1">
                <a:latin typeface="+mn-ea"/>
              </a:rPr>
              <a:t>표현해봄</a:t>
            </a:r>
            <a:endParaRPr lang="en-US" altLang="ko-KR" sz="12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471856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EBC02C-A410-F9E9-0CD1-BED15CF161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71482E8-3EA7-6600-0FFA-53773A6D09FC}"/>
              </a:ext>
            </a:extLst>
          </p:cNvPr>
          <p:cNvSpPr txBox="1"/>
          <p:nvPr/>
        </p:nvSpPr>
        <p:spPr>
          <a:xfrm>
            <a:off x="231420" y="899595"/>
            <a:ext cx="6085320" cy="509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000" dirty="0">
                <a:latin typeface="+mj-ea"/>
                <a:ea typeface="+mj-ea"/>
              </a:rPr>
              <a:t>모델 예측 결과를 출력하기 위한 데이터 크기 재구성</a:t>
            </a:r>
            <a:endParaRPr lang="en-US" altLang="ko-KR" sz="2000" dirty="0">
              <a:latin typeface="+mj-ea"/>
              <a:ea typeface="+mj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38629AD-9909-1F99-874D-BB4D0F53B3F9}"/>
              </a:ext>
            </a:extLst>
          </p:cNvPr>
          <p:cNvSpPr txBox="1"/>
          <p:nvPr/>
        </p:nvSpPr>
        <p:spPr>
          <a:xfrm>
            <a:off x="192228" y="100159"/>
            <a:ext cx="17892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+mj-ea"/>
                <a:ea typeface="+mj-ea"/>
              </a:rPr>
              <a:t>5.LSTM</a:t>
            </a:r>
            <a:endParaRPr lang="ko-KR" altLang="en-US" sz="3200" dirty="0">
              <a:latin typeface="+mj-ea"/>
              <a:ea typeface="+mj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7D2A49F-4317-B224-F9C4-086A77833285}"/>
              </a:ext>
            </a:extLst>
          </p:cNvPr>
          <p:cNvSpPr txBox="1"/>
          <p:nvPr/>
        </p:nvSpPr>
        <p:spPr>
          <a:xfrm>
            <a:off x="492380" y="1441715"/>
            <a:ext cx="6160661" cy="3427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latin typeface="+mn-ea"/>
              </a:rPr>
              <a:t>먼저 레이블과 예측 결과를 출력하기 위한 </a:t>
            </a:r>
            <a:r>
              <a:rPr lang="ko-KR" altLang="en-US" sz="1200" dirty="0" err="1">
                <a:latin typeface="+mn-ea"/>
              </a:rPr>
              <a:t>전처리</a:t>
            </a:r>
            <a:r>
              <a:rPr lang="en-US" altLang="ko-KR" sz="1200" dirty="0">
                <a:latin typeface="+mn-ea"/>
              </a:rPr>
              <a:t>(</a:t>
            </a:r>
            <a:r>
              <a:rPr lang="ko-KR" altLang="en-US" sz="1200" dirty="0">
                <a:latin typeface="+mn-ea"/>
              </a:rPr>
              <a:t>데이터의 분포 및 형태 변경</a:t>
            </a:r>
            <a:r>
              <a:rPr lang="en-US" altLang="ko-KR" sz="1200" dirty="0">
                <a:latin typeface="+mn-ea"/>
              </a:rPr>
              <a:t>)</a:t>
            </a:r>
            <a:r>
              <a:rPr lang="ko-KR" altLang="en-US" sz="1200" dirty="0">
                <a:latin typeface="+mn-ea"/>
              </a:rPr>
              <a:t>를 진행함</a:t>
            </a:r>
            <a:endParaRPr lang="en-US" altLang="ko-KR" sz="1200" dirty="0">
              <a:latin typeface="+mn-ea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204D4D46-9E29-2A02-4FFA-9C6A74F65F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22</a:t>
            </a:fld>
            <a:r>
              <a:rPr lang="ko-KR" altLang="en-US"/>
              <a:t> </a:t>
            </a:r>
            <a:r>
              <a:rPr lang="en-US" altLang="ko-KR"/>
              <a:t>/ 23</a:t>
            </a:r>
            <a:endParaRPr lang="en-US" altLang="ko-KR" dirty="0"/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D774A481-1535-3900-FDA9-DCF62CD648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338811"/>
            <a:ext cx="65" cy="67762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198375" rIns="0" bIns="198375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A7A374C-D51D-CDD7-7198-DE3E015F8F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443" y="1816931"/>
            <a:ext cx="5393297" cy="117374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4397D6E-6E3D-BD0D-51A3-03F9BAF81B8B}"/>
              </a:ext>
            </a:extLst>
          </p:cNvPr>
          <p:cNvSpPr txBox="1"/>
          <p:nvPr/>
        </p:nvSpPr>
        <p:spPr>
          <a:xfrm>
            <a:off x="492379" y="3086277"/>
            <a:ext cx="8804013" cy="8967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 err="1">
                <a:latin typeface="+mn-ea"/>
              </a:rPr>
              <a:t>StandardScaler</a:t>
            </a:r>
            <a:r>
              <a:rPr lang="ko-KR" altLang="en-US" sz="1200" dirty="0">
                <a:latin typeface="+mn-ea"/>
              </a:rPr>
              <a:t>를 사용하여 데이터 프레임의 마지막 열을 제외한 모든 열을 표준화 함</a:t>
            </a:r>
            <a:endParaRPr lang="en-US" altLang="ko-KR" sz="12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 err="1">
                <a:latin typeface="+mn-ea"/>
              </a:rPr>
              <a:t>MinMaxScaler</a:t>
            </a:r>
            <a:r>
              <a:rPr lang="ko-KR" altLang="en-US" sz="1200" dirty="0">
                <a:latin typeface="+mn-ea"/>
              </a:rPr>
              <a:t>를 사용하여 데이터 프레임의 마지막 열을 정규화 함</a:t>
            </a:r>
            <a:endParaRPr lang="en-US" altLang="ko-KR" sz="12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latin typeface="+mn-ea"/>
              </a:rPr>
              <a:t>표준화된 데이터와 </a:t>
            </a:r>
            <a:r>
              <a:rPr lang="ko-KR" altLang="en-US" sz="1200" dirty="0" err="1">
                <a:latin typeface="+mn-ea"/>
              </a:rPr>
              <a:t>정규화된</a:t>
            </a:r>
            <a:r>
              <a:rPr lang="ko-KR" altLang="en-US" sz="1200" dirty="0">
                <a:latin typeface="+mn-ea"/>
              </a:rPr>
              <a:t> 레이블을 </a:t>
            </a:r>
            <a:r>
              <a:rPr lang="en-US" altLang="ko-KR" sz="1200" dirty="0" err="1">
                <a:latin typeface="+mn-ea"/>
              </a:rPr>
              <a:t>pytorch</a:t>
            </a:r>
            <a:r>
              <a:rPr lang="en-US" altLang="ko-KR" sz="1200" dirty="0">
                <a:latin typeface="+mn-ea"/>
              </a:rPr>
              <a:t> </a:t>
            </a:r>
            <a:r>
              <a:rPr lang="ko-KR" altLang="en-US" sz="1200" dirty="0" err="1">
                <a:latin typeface="+mn-ea"/>
              </a:rPr>
              <a:t>텐서로</a:t>
            </a:r>
            <a:r>
              <a:rPr lang="ko-KR" altLang="en-US" sz="1200" dirty="0">
                <a:latin typeface="+mn-ea"/>
              </a:rPr>
              <a:t> 변환하여 </a:t>
            </a:r>
            <a:r>
              <a:rPr lang="en-US" altLang="ko-KR" sz="1200" dirty="0">
                <a:latin typeface="+mn-ea"/>
              </a:rPr>
              <a:t>LSTM </a:t>
            </a:r>
            <a:r>
              <a:rPr lang="ko-KR" altLang="en-US" sz="1200" dirty="0">
                <a:latin typeface="+mn-ea"/>
              </a:rPr>
              <a:t>모델에 입력으로 들어가기 위해 데이터의 모양을 변경 함</a:t>
            </a:r>
            <a:endParaRPr lang="en-US" altLang="ko-KR" sz="12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944973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638C63-60C3-5A7E-E508-DC88C005D3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3C486D8-3E92-2753-060C-B01381CC21A0}"/>
              </a:ext>
            </a:extLst>
          </p:cNvPr>
          <p:cNvSpPr txBox="1"/>
          <p:nvPr/>
        </p:nvSpPr>
        <p:spPr>
          <a:xfrm>
            <a:off x="231420" y="899595"/>
            <a:ext cx="2667718" cy="509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000" dirty="0">
                <a:latin typeface="+mj-ea"/>
                <a:ea typeface="+mj-ea"/>
              </a:rPr>
              <a:t>모델 예측 결과 출력</a:t>
            </a:r>
            <a:endParaRPr lang="en-US" altLang="ko-KR" sz="2000" dirty="0">
              <a:latin typeface="+mj-ea"/>
              <a:ea typeface="+mj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A8A1709-0143-1BFC-1202-878E227DBD55}"/>
              </a:ext>
            </a:extLst>
          </p:cNvPr>
          <p:cNvSpPr txBox="1"/>
          <p:nvPr/>
        </p:nvSpPr>
        <p:spPr>
          <a:xfrm>
            <a:off x="192228" y="100159"/>
            <a:ext cx="17892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+mj-ea"/>
                <a:ea typeface="+mj-ea"/>
              </a:rPr>
              <a:t>5.LSTM</a:t>
            </a:r>
            <a:endParaRPr lang="ko-KR" altLang="en-US" sz="3200" dirty="0">
              <a:latin typeface="+mj-ea"/>
              <a:ea typeface="+mj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511B90A-801A-ED0E-7609-73CCDB577609}"/>
              </a:ext>
            </a:extLst>
          </p:cNvPr>
          <p:cNvSpPr txBox="1"/>
          <p:nvPr/>
        </p:nvSpPr>
        <p:spPr>
          <a:xfrm>
            <a:off x="492380" y="1441715"/>
            <a:ext cx="6898042" cy="8967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latin typeface="+mn-ea"/>
              </a:rPr>
              <a:t>파란색은 실제 레이블에 대한 출력 결과이고 주황색은 실제 모델이 예측한 결과를 보여줌</a:t>
            </a:r>
            <a:endParaRPr lang="en-US" altLang="ko-KR" sz="12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latin typeface="+mn-ea"/>
              </a:rPr>
              <a:t>예측 결과가 만족 스럽지 않으나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>
                <a:latin typeface="+mn-ea"/>
              </a:rPr>
              <a:t>추후 </a:t>
            </a:r>
            <a:r>
              <a:rPr lang="en-US" altLang="ko-KR" sz="1200" dirty="0">
                <a:latin typeface="+mn-ea"/>
              </a:rPr>
              <a:t>GRU</a:t>
            </a:r>
            <a:r>
              <a:rPr lang="ko-KR" altLang="en-US" sz="1200" dirty="0">
                <a:latin typeface="+mn-ea"/>
              </a:rPr>
              <a:t>에 대해서도 동일한 데이터셋을 사용해 결과를 비교해 봄</a:t>
            </a:r>
            <a:endParaRPr lang="en-US" altLang="ko-KR" sz="12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 err="1">
                <a:latin typeface="+mn-ea"/>
              </a:rPr>
              <a:t>하이퍼파라미터</a:t>
            </a:r>
            <a:r>
              <a:rPr lang="ko-KR" altLang="en-US" sz="1200" dirty="0">
                <a:latin typeface="+mn-ea"/>
              </a:rPr>
              <a:t> 튜닝도 중요하지만 모델을 변경하는 것이 좋음</a:t>
            </a:r>
            <a:endParaRPr lang="en-US" altLang="ko-KR" sz="1200" dirty="0">
              <a:latin typeface="+mn-ea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75E8A789-AC96-8506-C576-BEE2DEB67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23</a:t>
            </a:fld>
            <a:r>
              <a:rPr lang="ko-KR" altLang="en-US"/>
              <a:t> </a:t>
            </a:r>
            <a:r>
              <a:rPr lang="en-US" altLang="ko-KR"/>
              <a:t>/ 23</a:t>
            </a:r>
            <a:endParaRPr lang="en-US" altLang="ko-KR" dirty="0"/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3B58A8E7-8C0E-BE78-B12C-C1EC834065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338811"/>
            <a:ext cx="65" cy="67762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198375" rIns="0" bIns="198375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72DBB55-C1AA-E656-FAD2-E6507F4180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9833" y="2466259"/>
            <a:ext cx="5667375" cy="355282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96CAA35-A7F8-3720-82E8-62052B590F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8394" y="2710100"/>
            <a:ext cx="3152417" cy="2706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1033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6DD0C1A-7EC1-4B4C-B7B7-9BE87DB5ABBC}"/>
              </a:ext>
            </a:extLst>
          </p:cNvPr>
          <p:cNvSpPr txBox="1"/>
          <p:nvPr/>
        </p:nvSpPr>
        <p:spPr>
          <a:xfrm>
            <a:off x="4087277" y="2151727"/>
            <a:ext cx="4017446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dirty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THANK</a:t>
            </a:r>
          </a:p>
          <a:p>
            <a:pPr algn="ctr"/>
            <a:r>
              <a:rPr lang="en-US" altLang="ko-KR" sz="8000" dirty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YOU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4874537-8A69-2474-E7A6-58BC5B9E8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24</a:t>
            </a:fld>
            <a:r>
              <a:rPr lang="ko-KR" altLang="en-US"/>
              <a:t> </a:t>
            </a:r>
            <a:r>
              <a:rPr lang="en-US" altLang="ko-KR"/>
              <a:t>/ 23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8999495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242349-335A-FB78-2D16-0A245BADD5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8DD775C7-B627-8E95-4589-4FE0E92F72F2}"/>
              </a:ext>
            </a:extLst>
          </p:cNvPr>
          <p:cNvSpPr txBox="1"/>
          <p:nvPr/>
        </p:nvSpPr>
        <p:spPr>
          <a:xfrm>
            <a:off x="192228" y="100159"/>
            <a:ext cx="18565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+mj-ea"/>
                <a:ea typeface="+mj-ea"/>
              </a:rPr>
              <a:t>5.LSTM</a:t>
            </a:r>
            <a:r>
              <a:rPr lang="en-US" altLang="ko-KR" sz="3200" baseline="30000" dirty="0">
                <a:latin typeface="+mj-ea"/>
                <a:ea typeface="+mj-ea"/>
              </a:rPr>
              <a:t> </a:t>
            </a:r>
            <a:endParaRPr lang="ko-KR" altLang="en-US" sz="3200" dirty="0">
              <a:latin typeface="+mj-ea"/>
              <a:ea typeface="+mj-ea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6A564695-1897-1DF7-6E33-0773B550B3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3</a:t>
            </a:fld>
            <a:r>
              <a:rPr lang="ko-KR" altLang="en-US"/>
              <a:t> </a:t>
            </a:r>
            <a:r>
              <a:rPr lang="en-US" altLang="ko-KR"/>
              <a:t>/ 23</a:t>
            </a:r>
            <a:endParaRPr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82E6C1-5EA7-6E06-BBA6-F5DE79FAC418}"/>
              </a:ext>
            </a:extLst>
          </p:cNvPr>
          <p:cNvSpPr txBox="1"/>
          <p:nvPr/>
        </p:nvSpPr>
        <p:spPr>
          <a:xfrm>
            <a:off x="484759" y="941015"/>
            <a:ext cx="8377614" cy="8967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b="1" dirty="0" err="1">
                <a:latin typeface="+mn-ea"/>
              </a:rPr>
              <a:t>입력게이트</a:t>
            </a:r>
            <a:r>
              <a:rPr lang="en-US" altLang="ko-KR" sz="1200" b="1" baseline="30000" dirty="0">
                <a:latin typeface="+mn-ea"/>
              </a:rPr>
              <a:t>input gate</a:t>
            </a:r>
            <a:r>
              <a:rPr lang="ko-KR" altLang="en-US" sz="1200" dirty="0">
                <a:latin typeface="+mn-ea"/>
              </a:rPr>
              <a:t>는 현재 정보를 기억하기 위해 만들어짐</a:t>
            </a:r>
            <a:r>
              <a:rPr lang="en-US" altLang="ko-KR" sz="1200" dirty="0">
                <a:latin typeface="+mn-ea"/>
              </a:rPr>
              <a:t>,</a:t>
            </a:r>
            <a:br>
              <a:rPr lang="en-US" altLang="ko-KR" sz="1200" dirty="0">
                <a:latin typeface="+mn-ea"/>
              </a:rPr>
            </a:br>
            <a:r>
              <a:rPr lang="ko-KR" altLang="en-US" sz="1200" dirty="0">
                <a:solidFill>
                  <a:srgbClr val="FF0000"/>
                </a:solidFill>
                <a:latin typeface="+mn-ea"/>
              </a:rPr>
              <a:t>과거 정보와 현재 데이터를 입력 받아 </a:t>
            </a:r>
            <a:r>
              <a:rPr lang="ko-KR" altLang="en-US" sz="1200" dirty="0" err="1">
                <a:solidFill>
                  <a:srgbClr val="FF0000"/>
                </a:solidFill>
                <a:latin typeface="+mn-ea"/>
              </a:rPr>
              <a:t>시그모이드와</a:t>
            </a:r>
            <a:r>
              <a:rPr lang="ko-KR" altLang="en-US" sz="1200" dirty="0">
                <a:solidFill>
                  <a:srgbClr val="FF0000"/>
                </a:solidFill>
                <a:latin typeface="+mn-ea"/>
              </a:rPr>
              <a:t> </a:t>
            </a:r>
            <a:r>
              <a:rPr lang="ko-KR" altLang="en-US" sz="1200" dirty="0" err="1">
                <a:solidFill>
                  <a:srgbClr val="FF0000"/>
                </a:solidFill>
                <a:latin typeface="+mn-ea"/>
              </a:rPr>
              <a:t>하이퍼볼릭</a:t>
            </a:r>
            <a:r>
              <a:rPr lang="ko-KR" altLang="en-US" sz="1200" dirty="0">
                <a:solidFill>
                  <a:srgbClr val="FF0000"/>
                </a:solidFill>
                <a:latin typeface="+mn-ea"/>
              </a:rPr>
              <a:t> 탄젠트 함수를 기반으로 현재 정보에 대한 </a:t>
            </a:r>
            <a:r>
              <a:rPr lang="ko-KR" altLang="en-US" sz="1200" dirty="0" err="1">
                <a:solidFill>
                  <a:srgbClr val="FF0000"/>
                </a:solidFill>
                <a:latin typeface="+mn-ea"/>
              </a:rPr>
              <a:t>보존량을</a:t>
            </a:r>
            <a:r>
              <a:rPr lang="ko-KR" altLang="en-US" sz="1200" dirty="0">
                <a:solidFill>
                  <a:srgbClr val="FF0000"/>
                </a:solidFill>
                <a:latin typeface="+mn-ea"/>
              </a:rPr>
              <a:t> 결정함</a:t>
            </a:r>
            <a:endParaRPr lang="en-US" altLang="ko-KR" sz="1200" dirty="0">
              <a:solidFill>
                <a:srgbClr val="FF0000"/>
              </a:solidFill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latin typeface="+mn-ea"/>
              </a:rPr>
              <a:t>즉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>
                <a:latin typeface="+mn-ea"/>
              </a:rPr>
              <a:t>현재 메모리에 새로운 정보를 반영할지 결정하는 역할을 함</a:t>
            </a:r>
            <a:endParaRPr lang="en-US" altLang="ko-KR" sz="1200" dirty="0">
              <a:latin typeface="+mn-ea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0D0ABE3-A508-B4D5-602A-1012ED8C1E80}"/>
              </a:ext>
            </a:extLst>
          </p:cNvPr>
          <p:cNvSpPr txBox="1"/>
          <p:nvPr/>
        </p:nvSpPr>
        <p:spPr>
          <a:xfrm>
            <a:off x="484759" y="3185780"/>
            <a:ext cx="3813865" cy="619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latin typeface="+mn-ea"/>
              </a:rPr>
              <a:t>계산한 값이 </a:t>
            </a:r>
            <a:r>
              <a:rPr lang="en-US" altLang="ko-KR" sz="1200" dirty="0">
                <a:solidFill>
                  <a:srgbClr val="FF0000"/>
                </a:solidFill>
                <a:latin typeface="+mn-ea"/>
              </a:rPr>
              <a:t>1 </a:t>
            </a:r>
            <a:r>
              <a:rPr lang="ko-KR" altLang="en-US" sz="1200" dirty="0">
                <a:solidFill>
                  <a:srgbClr val="FF0000"/>
                </a:solidFill>
                <a:latin typeface="+mn-ea"/>
              </a:rPr>
              <a:t>이면</a:t>
            </a:r>
            <a:r>
              <a:rPr lang="en-US" altLang="ko-KR" sz="1200" dirty="0">
                <a:solidFill>
                  <a:srgbClr val="FF0000"/>
                </a:solidFill>
                <a:latin typeface="+mn-ea"/>
              </a:rPr>
              <a:t> </a:t>
            </a:r>
            <a:r>
              <a:rPr lang="ko-KR" altLang="en-US" sz="1200" dirty="0">
                <a:solidFill>
                  <a:srgbClr val="FF0000"/>
                </a:solidFill>
                <a:latin typeface="+mn-ea"/>
              </a:rPr>
              <a:t>입력 </a:t>
            </a:r>
            <a:r>
              <a:rPr lang="en-US" altLang="ko-KR" sz="1200" dirty="0" err="1">
                <a:solidFill>
                  <a:srgbClr val="FF0000"/>
                </a:solidFill>
                <a:latin typeface="+mn-ea"/>
              </a:rPr>
              <a:t>x</a:t>
            </a:r>
            <a:r>
              <a:rPr lang="en-US" altLang="ko-KR" sz="1200" baseline="-25000" dirty="0" err="1">
                <a:solidFill>
                  <a:srgbClr val="FF0000"/>
                </a:solidFill>
                <a:latin typeface="+mn-ea"/>
              </a:rPr>
              <a:t>t</a:t>
            </a:r>
            <a:r>
              <a:rPr lang="ko-KR" altLang="en-US" sz="1200" dirty="0">
                <a:solidFill>
                  <a:srgbClr val="FF0000"/>
                </a:solidFill>
                <a:latin typeface="+mn-ea"/>
              </a:rPr>
              <a:t>가 들어올 수 있도록 허용</a:t>
            </a:r>
            <a:endParaRPr lang="en-US" altLang="ko-KR" sz="1200" dirty="0">
              <a:solidFill>
                <a:srgbClr val="FF0000"/>
              </a:solidFill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latin typeface="+mn-ea"/>
              </a:rPr>
              <a:t>계산한 값이 </a:t>
            </a:r>
            <a:r>
              <a:rPr lang="en-US" altLang="ko-KR" sz="1200" dirty="0">
                <a:solidFill>
                  <a:srgbClr val="FF0000"/>
                </a:solidFill>
                <a:latin typeface="+mn-ea"/>
              </a:rPr>
              <a:t>0 </a:t>
            </a:r>
            <a:r>
              <a:rPr lang="ko-KR" altLang="en-US" sz="1200" dirty="0">
                <a:solidFill>
                  <a:srgbClr val="FF0000"/>
                </a:solidFill>
                <a:latin typeface="+mn-ea"/>
              </a:rPr>
              <a:t>이면 차단</a:t>
            </a:r>
            <a:endParaRPr lang="en-US" altLang="ko-KR" sz="1200" dirty="0">
              <a:solidFill>
                <a:srgbClr val="FF0000"/>
              </a:solidFill>
              <a:latin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DF62B66A-0946-2C8D-B3E5-E0D3CF7B9C06}"/>
                  </a:ext>
                </a:extLst>
              </p:cNvPr>
              <p:cNvSpPr txBox="1"/>
              <p:nvPr/>
            </p:nvSpPr>
            <p:spPr>
              <a:xfrm>
                <a:off x="943955" y="1998147"/>
                <a:ext cx="3354669" cy="11876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1200" dirty="0">
                    <a:latin typeface="+mn-ea"/>
                  </a:rPr>
                  <a:t>입력게이트 수식</a:t>
                </a:r>
                <a:endParaRPr lang="en-US" altLang="ko-KR" sz="1200" dirty="0">
                  <a:latin typeface="+mn-ea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ko-KR" sz="1200" b="0" i="1" baseline="-25000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pt-BR" altLang="ko-KR" sz="12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l-GR" altLang="ko-KR" sz="1200" dirty="0">
                          <a:solidFill>
                            <a:srgbClr val="040C28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𝑤𝑖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h𝑡</m:t>
                      </m:r>
                      <m:r>
                        <a:rPr lang="en-US" altLang="ko-KR" sz="1200" b="0" i="1" baseline="-25000" smtClean="0">
                          <a:latin typeface="Cambria Math" panose="02040503050406030204" pitchFamily="18" charset="0"/>
                        </a:rPr>
                        <m:t>−1,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1200" b="0" i="1" baseline="-25000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])</m:t>
                      </m:r>
                    </m:oMath>
                  </m:oMathPara>
                </a14:m>
                <a:endParaRPr lang="en-US" altLang="ko-KR" sz="1200" dirty="0">
                  <a:latin typeface="+mn-ea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altLang="ko-KR" sz="1200" b="0" i="1" baseline="-25000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ko-KR" sz="1200" b="0" i="0" smtClean="0">
                          <a:latin typeface="Cambria Math" panose="02040503050406030204" pitchFamily="18" charset="0"/>
                        </a:rPr>
                        <m:t>tanh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𝑤𝑐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altLang="ko-KR" sz="1200" b="0" i="1" baseline="-25000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ko-KR" sz="1200" b="0" i="1" baseline="-25000" smtClean="0">
                              <a:latin typeface="Cambria Math" panose="02040503050406030204" pitchFamily="18" charset="0"/>
                            </a:rPr>
                            <m:t>−1,</m:t>
                          </m:r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𝑥𝑡</m:t>
                          </m:r>
                        </m:e>
                      </m:d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1200" baseline="-25000" dirty="0">
                  <a:latin typeface="+mn-ea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altLang="ko-KR" sz="1200" b="0" i="1" baseline="-25000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𝑐𝑡</m:t>
                      </m:r>
                      <m:r>
                        <a:rPr lang="en-US" altLang="ko-KR" sz="1200" b="0" i="1" baseline="-25000" smtClean="0">
                          <a:latin typeface="Cambria Math" panose="02040503050406030204" pitchFamily="18" charset="0"/>
                        </a:rPr>
                        <m:t>−1+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𝑖𝑡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m:rPr>
                          <m:sty m:val="p"/>
                        </m:rPr>
                        <a:rPr lang="en-US" altLang="ko-KR" sz="12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</m:t>
                      </m:r>
                      <m:r>
                        <m:rPr>
                          <m:sty m:val="p"/>
                        </m:rPr>
                        <a:rPr lang="en-US" altLang="ko-KR" sz="1200" b="0" i="0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t</m:t>
                      </m:r>
                    </m:oMath>
                  </m:oMathPara>
                </a14:m>
                <a:endParaRPr lang="en-US" altLang="ko-KR" sz="1200" baseline="-25000" dirty="0">
                  <a:latin typeface="+mn-ea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DF62B66A-0946-2C8D-B3E5-E0D3CF7B9C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3955" y="1998147"/>
                <a:ext cx="3354669" cy="1187633"/>
              </a:xfrm>
              <a:prstGeom prst="rect">
                <a:avLst/>
              </a:prstGeom>
              <a:blipFill>
                <a:blip r:embed="rId3"/>
                <a:stretch>
                  <a:fillRect l="-1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7" name="그룹 66">
            <a:extLst>
              <a:ext uri="{FF2B5EF4-FFF2-40B4-BE49-F238E27FC236}">
                <a16:creationId xmlns:a16="http://schemas.microsoft.com/office/drawing/2014/main" id="{E3927809-7655-CA27-CAF3-962DDAF32C7A}"/>
              </a:ext>
            </a:extLst>
          </p:cNvPr>
          <p:cNvGrpSpPr/>
          <p:nvPr/>
        </p:nvGrpSpPr>
        <p:grpSpPr>
          <a:xfrm>
            <a:off x="4785048" y="1677091"/>
            <a:ext cx="4568062" cy="2459753"/>
            <a:chOff x="4002465" y="3943571"/>
            <a:chExt cx="4568062" cy="2459753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92DE8A1C-5025-7C24-2874-7D4CC57C3235}"/>
                </a:ext>
              </a:extLst>
            </p:cNvPr>
            <p:cNvSpPr/>
            <p:nvPr/>
          </p:nvSpPr>
          <p:spPr>
            <a:xfrm>
              <a:off x="4542496" y="4146265"/>
              <a:ext cx="3354669" cy="178808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7E37B73B-9EC2-9DCC-8D65-D9ABE69A9D23}"/>
                </a:ext>
              </a:extLst>
            </p:cNvPr>
            <p:cNvSpPr/>
            <p:nvPr/>
          </p:nvSpPr>
          <p:spPr>
            <a:xfrm>
              <a:off x="6101020" y="4211715"/>
              <a:ext cx="360000" cy="360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FF0000"/>
                  </a:solidFill>
                </a:rPr>
                <a:t>+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11" name="직선 화살표 연결선 10">
              <a:extLst>
                <a:ext uri="{FF2B5EF4-FFF2-40B4-BE49-F238E27FC236}">
                  <a16:creationId xmlns:a16="http://schemas.microsoft.com/office/drawing/2014/main" id="{A51DABB7-FE70-859A-9FE7-CC5627628D9C}"/>
                </a:ext>
              </a:extLst>
            </p:cNvPr>
            <p:cNvCxnSpPr>
              <a:cxnSpLocks/>
              <a:stCxn id="9" idx="6"/>
            </p:cNvCxnSpPr>
            <p:nvPr/>
          </p:nvCxnSpPr>
          <p:spPr>
            <a:xfrm>
              <a:off x="6461020" y="4391715"/>
              <a:ext cx="1662860" cy="1089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6C917327-6955-BC82-906B-1B45C1CE24F8}"/>
                </a:ext>
              </a:extLst>
            </p:cNvPr>
            <p:cNvCxnSpPr>
              <a:cxnSpLocks/>
              <a:stCxn id="9" idx="2"/>
              <a:endCxn id="33" idx="3"/>
            </p:cNvCxnSpPr>
            <p:nvPr/>
          </p:nvCxnSpPr>
          <p:spPr>
            <a:xfrm flipH="1" flipV="1">
              <a:off x="4530521" y="4389560"/>
              <a:ext cx="1570499" cy="215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2B0F0ACC-0C6F-E8F7-D62B-282754FC2AF4}"/>
                </a:ext>
              </a:extLst>
            </p:cNvPr>
            <p:cNvSpPr/>
            <p:nvPr/>
          </p:nvSpPr>
          <p:spPr>
            <a:xfrm>
              <a:off x="6101020" y="5325238"/>
              <a:ext cx="360000" cy="269423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>
                  <a:solidFill>
                    <a:schemeClr val="tx1"/>
                  </a:solidFill>
                  <a:latin typeface="+mj-ea"/>
                  <a:ea typeface="+mj-ea"/>
                </a:rPr>
                <a:t>tanh</a:t>
              </a:r>
              <a:endParaRPr lang="ko-KR" altLang="en-US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cxnSp>
          <p:nvCxnSpPr>
            <p:cNvPr id="17" name="직선 화살표 연결선 16">
              <a:extLst>
                <a:ext uri="{FF2B5EF4-FFF2-40B4-BE49-F238E27FC236}">
                  <a16:creationId xmlns:a16="http://schemas.microsoft.com/office/drawing/2014/main" id="{5DDC9BFA-770A-81B2-22FF-90B3876B32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81020" y="4571715"/>
              <a:ext cx="0" cy="24476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화살표 연결선 19">
              <a:extLst>
                <a:ext uri="{FF2B5EF4-FFF2-40B4-BE49-F238E27FC236}">
                  <a16:creationId xmlns:a16="http://schemas.microsoft.com/office/drawing/2014/main" id="{9D960E97-35A7-BC4B-F5B3-2D884136FD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81020" y="5596099"/>
              <a:ext cx="0" cy="19776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8F96BEED-FC7F-D1F1-689D-74E1BA4C116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76711" y="5793860"/>
              <a:ext cx="1804309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CF1F2964-62F8-A3EA-C0A3-453A0C0EE85B}"/>
                </a:ext>
              </a:extLst>
            </p:cNvPr>
            <p:cNvCxnSpPr/>
            <p:nvPr/>
          </p:nvCxnSpPr>
          <p:spPr>
            <a:xfrm>
              <a:off x="4925939" y="5793860"/>
              <a:ext cx="0" cy="28098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3115F40-2DF2-3589-E2C5-0383DD9B39B1}"/>
                </a:ext>
              </a:extLst>
            </p:cNvPr>
            <p:cNvSpPr txBox="1"/>
            <p:nvPr/>
          </p:nvSpPr>
          <p:spPr>
            <a:xfrm>
              <a:off x="5958354" y="3943571"/>
              <a:ext cx="654346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dirty="0"/>
                <a:t>입력 게이트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B9F9C42-1C0C-36BF-C05D-818835262513}"/>
                </a:ext>
              </a:extLst>
            </p:cNvPr>
            <p:cNvSpPr txBox="1"/>
            <p:nvPr/>
          </p:nvSpPr>
          <p:spPr>
            <a:xfrm>
              <a:off x="6430826" y="4466312"/>
              <a:ext cx="95410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dirty="0"/>
                <a:t>결과를 다시</a:t>
              </a:r>
              <a:endParaRPr lang="en-US" altLang="ko-KR" sz="700" dirty="0"/>
            </a:p>
            <a:p>
              <a:r>
                <a:rPr lang="ko-KR" altLang="en-US" sz="700" dirty="0"/>
                <a:t>과거의 정보와 곱함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7689313-5FC8-71C0-2EEA-4C959A819377}"/>
                </a:ext>
              </a:extLst>
            </p:cNvPr>
            <p:cNvSpPr txBox="1"/>
            <p:nvPr/>
          </p:nvSpPr>
          <p:spPr>
            <a:xfrm>
              <a:off x="6427653" y="5321681"/>
              <a:ext cx="142378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dirty="0" err="1"/>
                <a:t>시그모이드</a:t>
              </a:r>
              <a:r>
                <a:rPr lang="en-US" altLang="ko-KR" sz="700" dirty="0"/>
                <a:t>,</a:t>
              </a:r>
            </a:p>
            <a:p>
              <a:r>
                <a:rPr lang="ko-KR" altLang="en-US" sz="700" dirty="0" err="1"/>
                <a:t>하이퍼볼릭</a:t>
              </a:r>
              <a:r>
                <a:rPr lang="ko-KR" altLang="en-US" sz="700" dirty="0"/>
                <a:t> 탄젠트 활성화 함수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802E2CF-517D-D10D-B784-7E340F3A8345}"/>
                </a:ext>
              </a:extLst>
            </p:cNvPr>
            <p:cNvSpPr txBox="1"/>
            <p:nvPr/>
          </p:nvSpPr>
          <p:spPr>
            <a:xfrm>
              <a:off x="8160277" y="4126284"/>
              <a:ext cx="269626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dirty="0"/>
                <a:t>셀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7E4C8408-A899-ED3A-3661-0A67046EBEE0}"/>
                    </a:ext>
                  </a:extLst>
                </p:cNvPr>
                <p:cNvSpPr txBox="1"/>
                <p:nvPr/>
              </p:nvSpPr>
              <p:spPr>
                <a:xfrm>
                  <a:off x="5688343" y="4838345"/>
                  <a:ext cx="185962" cy="15388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sz="1000" b="0" i="1" baseline="-25000" smtClean="0">
                            <a:latin typeface="Cambria Math" panose="02040503050406030204" pitchFamily="18" charset="0"/>
                          </a:rPr>
                          <m:t>𝑡</m:t>
                        </m:r>
                      </m:oMath>
                    </m:oMathPara>
                  </a14:m>
                  <a:endParaRPr lang="ko-KR" altLang="en-US" sz="1000" baseline="-25000" dirty="0"/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7E4C8408-A899-ED3A-3661-0A67046EBEE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8343" y="4838345"/>
                  <a:ext cx="185962" cy="153888"/>
                </a:xfrm>
                <a:prstGeom prst="rect">
                  <a:avLst/>
                </a:prstGeom>
                <a:blipFill>
                  <a:blip r:embed="rId4"/>
                  <a:stretch>
                    <a:fillRect b="-16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BF9247F-7179-6BD5-9807-DFA0A9AAA534}"/>
                </a:ext>
              </a:extLst>
            </p:cNvPr>
            <p:cNvSpPr txBox="1"/>
            <p:nvPr/>
          </p:nvSpPr>
          <p:spPr>
            <a:xfrm>
              <a:off x="4120271" y="4274144"/>
              <a:ext cx="41025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/>
                <a:t>c</a:t>
              </a:r>
              <a:r>
                <a:rPr lang="en-US" altLang="ko-KR" sz="900" baseline="-25000" dirty="0"/>
                <a:t>t-1</a:t>
              </a:r>
              <a:endParaRPr lang="ko-KR" altLang="en-US" sz="900" baseline="-25000" dirty="0"/>
            </a:p>
          </p:txBody>
        </p:sp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31DC3603-5896-3C3A-DBB1-01C038B2FAB1}"/>
                </a:ext>
              </a:extLst>
            </p:cNvPr>
            <p:cNvGrpSpPr/>
            <p:nvPr/>
          </p:nvGrpSpPr>
          <p:grpSpPr>
            <a:xfrm>
              <a:off x="4002465" y="5660289"/>
              <a:ext cx="569387" cy="338492"/>
              <a:chOff x="5701880" y="5749786"/>
              <a:chExt cx="569387" cy="338492"/>
            </a:xfrm>
          </p:grpSpPr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D32BD96-5F2E-9AD2-CED5-362C806DAB43}"/>
                  </a:ext>
                </a:extLst>
              </p:cNvPr>
              <p:cNvSpPr txBox="1"/>
              <p:nvPr/>
            </p:nvSpPr>
            <p:spPr>
              <a:xfrm>
                <a:off x="5701880" y="5888223"/>
                <a:ext cx="569387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700"/>
                  <a:t>과거 정보</a:t>
                </a:r>
                <a:endParaRPr lang="ko-KR" altLang="en-US" sz="700" dirty="0"/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9A7F37E-2D6E-B963-1F7B-D602DF42CB6B}"/>
                  </a:ext>
                </a:extLst>
              </p:cNvPr>
              <p:cNvSpPr txBox="1"/>
              <p:nvPr/>
            </p:nvSpPr>
            <p:spPr>
              <a:xfrm>
                <a:off x="5795264" y="5749786"/>
                <a:ext cx="410250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/>
                  <a:t>h</a:t>
                </a:r>
                <a:r>
                  <a:rPr lang="en-US" altLang="ko-KR" sz="900" baseline="-25000" dirty="0"/>
                  <a:t>t-1</a:t>
                </a:r>
                <a:endParaRPr lang="ko-KR" altLang="en-US" sz="900" baseline="-25000" dirty="0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D3D881E4-B3F1-699F-6F49-0E0D327CB044}"/>
                    </a:ext>
                  </a:extLst>
                </p:cNvPr>
                <p:cNvSpPr txBox="1"/>
                <p:nvPr/>
              </p:nvSpPr>
              <p:spPr>
                <a:xfrm>
                  <a:off x="5556896" y="5563028"/>
                  <a:ext cx="299377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900" dirty="0"/>
                    <a:t>w</a:t>
                  </a:r>
                  <a14:m>
                    <m:oMath xmlns:m="http://schemas.openxmlformats.org/officeDocument/2006/math">
                      <m:r>
                        <a:rPr lang="en-US" altLang="ko-KR" sz="900" b="0" i="1" baseline="-25000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a14:m>
                  <a:endParaRPr lang="en-US" altLang="ko-KR" sz="900" baseline="-25000" dirty="0"/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D3D881E4-B3F1-699F-6F49-0E0D327CB04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56896" y="5563028"/>
                  <a:ext cx="299377" cy="230832"/>
                </a:xfrm>
                <a:prstGeom prst="rect">
                  <a:avLst/>
                </a:prstGeom>
                <a:blipFill>
                  <a:blip r:embed="rId5"/>
                  <a:stretch>
                    <a:fillRect b="-1052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47FE4173-801D-D6C1-1BD0-4B49E9986077}"/>
                </a:ext>
              </a:extLst>
            </p:cNvPr>
            <p:cNvGrpSpPr/>
            <p:nvPr/>
          </p:nvGrpSpPr>
          <p:grpSpPr>
            <a:xfrm>
              <a:off x="4626178" y="6035483"/>
              <a:ext cx="654346" cy="367841"/>
              <a:chOff x="6327562" y="6132832"/>
              <a:chExt cx="654346" cy="367841"/>
            </a:xfrm>
          </p:grpSpPr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EDC4F06-F0FB-90D3-239A-BB223F22099A}"/>
                  </a:ext>
                </a:extLst>
              </p:cNvPr>
              <p:cNvSpPr txBox="1"/>
              <p:nvPr/>
            </p:nvSpPr>
            <p:spPr>
              <a:xfrm>
                <a:off x="6327562" y="6300618"/>
                <a:ext cx="654346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700" dirty="0"/>
                  <a:t>현재 데이터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6C4AEE7-B898-5C39-80A0-5A707AAFA7E9}"/>
                  </a:ext>
                </a:extLst>
              </p:cNvPr>
              <p:cNvSpPr txBox="1"/>
              <p:nvPr/>
            </p:nvSpPr>
            <p:spPr>
              <a:xfrm>
                <a:off x="6524240" y="6132832"/>
                <a:ext cx="410250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 err="1"/>
                  <a:t>x</a:t>
                </a:r>
                <a:r>
                  <a:rPr lang="en-US" altLang="ko-KR" sz="900" baseline="-25000" dirty="0" err="1"/>
                  <a:t>t</a:t>
                </a:r>
                <a:endParaRPr lang="ko-KR" altLang="en-US" sz="900" baseline="-25000" dirty="0"/>
              </a:p>
            </p:txBody>
          </p:sp>
        </p:grp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F6C128F4-B9F7-B9F4-EC24-33BBCA74BCC7}"/>
                </a:ext>
              </a:extLst>
            </p:cNvPr>
            <p:cNvSpPr txBox="1"/>
            <p:nvPr/>
          </p:nvSpPr>
          <p:spPr>
            <a:xfrm>
              <a:off x="8160277" y="4281778"/>
              <a:ext cx="41025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 err="1"/>
                <a:t>c</a:t>
              </a:r>
              <a:r>
                <a:rPr lang="en-US" altLang="ko-KR" sz="900" baseline="-25000" dirty="0" err="1"/>
                <a:t>t</a:t>
              </a:r>
              <a:endParaRPr lang="ko-KR" altLang="en-US" sz="900" baseline="-25000" dirty="0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05A19E24-A62A-0542-8EB6-9945430BB53A}"/>
                </a:ext>
              </a:extLst>
            </p:cNvPr>
            <p:cNvSpPr/>
            <p:nvPr/>
          </p:nvSpPr>
          <p:spPr>
            <a:xfrm>
              <a:off x="5601457" y="5322989"/>
              <a:ext cx="352931" cy="269423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l-GR" altLang="ko-KR" b="0" i="0" dirty="0">
                  <a:solidFill>
                    <a:srgbClr val="040C28"/>
                  </a:solidFill>
                  <a:effectLst/>
                  <a:latin typeface="+mj-ea"/>
                  <a:ea typeface="+mj-ea"/>
                </a:rPr>
                <a:t>σ</a:t>
              </a:r>
              <a:endParaRPr lang="ko-KR" altLang="en-US" dirty="0">
                <a:latin typeface="+mj-ea"/>
                <a:ea typeface="+mj-ea"/>
              </a:endParaRPr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AE1EA538-C3B2-92F1-619D-2DFD0772A44A}"/>
                </a:ext>
              </a:extLst>
            </p:cNvPr>
            <p:cNvSpPr/>
            <p:nvPr/>
          </p:nvSpPr>
          <p:spPr>
            <a:xfrm>
              <a:off x="6101020" y="4824250"/>
              <a:ext cx="360000" cy="360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FF0000"/>
                  </a:solidFill>
                </a:rPr>
                <a:t>X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id="{A857A7E8-8259-9D37-4EBE-0C2BDFBCE010}"/>
                </a:ext>
              </a:extLst>
            </p:cNvPr>
            <p:cNvCxnSpPr>
              <a:cxnSpLocks/>
              <a:stCxn id="23" idx="2"/>
            </p:cNvCxnSpPr>
            <p:nvPr/>
          </p:nvCxnSpPr>
          <p:spPr>
            <a:xfrm flipH="1">
              <a:off x="5775325" y="5592412"/>
              <a:ext cx="2598" cy="21027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286F3C9E-1D89-DFBC-71C1-FFC476D0E415}"/>
                    </a:ext>
                  </a:extLst>
                </p:cNvPr>
                <p:cNvSpPr txBox="1"/>
                <p:nvPr/>
              </p:nvSpPr>
              <p:spPr>
                <a:xfrm>
                  <a:off x="6030141" y="5565837"/>
                  <a:ext cx="299377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900" dirty="0"/>
                    <a:t>w</a:t>
                  </a:r>
                  <a14:m>
                    <m:oMath xmlns:m="http://schemas.openxmlformats.org/officeDocument/2006/math">
                      <m:r>
                        <a:rPr lang="en-US" altLang="ko-KR" sz="900" b="0" i="1" baseline="-25000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a14:m>
                  <a:endParaRPr lang="en-US" altLang="ko-KR" sz="900" baseline="-25000" dirty="0"/>
                </a:p>
              </p:txBody>
            </p:sp>
          </mc:Choice>
          <mc:Fallback xmlns="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286F3C9E-1D89-DFBC-71C1-FFC476D0E41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30141" y="5565837"/>
                  <a:ext cx="299377" cy="230832"/>
                </a:xfrm>
                <a:prstGeom prst="rect">
                  <a:avLst/>
                </a:prstGeom>
                <a:blipFill>
                  <a:blip r:embed="rId6"/>
                  <a:stretch>
                    <a:fillRect b="-13158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EFFF42DD-375E-C132-AD68-A31F5E38FE68}"/>
                </a:ext>
              </a:extLst>
            </p:cNvPr>
            <p:cNvCxnSpPr>
              <a:cxnSpLocks/>
              <a:stCxn id="23" idx="0"/>
            </p:cNvCxnSpPr>
            <p:nvPr/>
          </p:nvCxnSpPr>
          <p:spPr>
            <a:xfrm flipH="1" flipV="1">
              <a:off x="5775325" y="5011508"/>
              <a:ext cx="2598" cy="31148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화살표 연결선 56">
              <a:extLst>
                <a:ext uri="{FF2B5EF4-FFF2-40B4-BE49-F238E27FC236}">
                  <a16:creationId xmlns:a16="http://schemas.microsoft.com/office/drawing/2014/main" id="{6B3D6830-794A-1F00-26BA-5FE4A93B7310}"/>
                </a:ext>
              </a:extLst>
            </p:cNvPr>
            <p:cNvCxnSpPr>
              <a:cxnSpLocks/>
            </p:cNvCxnSpPr>
            <p:nvPr/>
          </p:nvCxnSpPr>
          <p:spPr>
            <a:xfrm>
              <a:off x="5775325" y="5011508"/>
              <a:ext cx="320675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 62">
              <a:extLst>
                <a:ext uri="{FF2B5EF4-FFF2-40B4-BE49-F238E27FC236}">
                  <a16:creationId xmlns:a16="http://schemas.microsoft.com/office/drawing/2014/main" id="{7A0A3D64-D41F-27F1-95C1-509BA6ABA450}"/>
                </a:ext>
              </a:extLst>
            </p:cNvPr>
            <p:cNvCxnSpPr>
              <a:stCxn id="44" idx="4"/>
              <a:endCxn id="14" idx="0"/>
            </p:cNvCxnSpPr>
            <p:nvPr/>
          </p:nvCxnSpPr>
          <p:spPr>
            <a:xfrm>
              <a:off x="6281020" y="5184250"/>
              <a:ext cx="0" cy="14098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747DF1F9-37C0-98F9-C38E-DBA17EC9ABA7}"/>
                    </a:ext>
                  </a:extLst>
                </p:cNvPr>
                <p:cNvSpPr txBox="1"/>
                <p:nvPr/>
              </p:nvSpPr>
              <p:spPr>
                <a:xfrm>
                  <a:off x="6295434" y="5157467"/>
                  <a:ext cx="185962" cy="15388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altLang="ko-KR" sz="1000" b="0" i="1" baseline="-25000" smtClean="0">
                            <a:latin typeface="Cambria Math" panose="02040503050406030204" pitchFamily="18" charset="0"/>
                          </a:rPr>
                          <m:t>𝑡</m:t>
                        </m:r>
                      </m:oMath>
                    </m:oMathPara>
                  </a14:m>
                  <a:endParaRPr lang="ko-KR" altLang="en-US" sz="1000" baseline="-25000" dirty="0"/>
                </a:p>
              </p:txBody>
            </p:sp>
          </mc:Choice>
          <mc:Fallback xmlns="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747DF1F9-37C0-98F9-C38E-DBA17EC9ABA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95434" y="5157467"/>
                  <a:ext cx="185962" cy="153888"/>
                </a:xfrm>
                <a:prstGeom prst="rect">
                  <a:avLst/>
                </a:prstGeom>
                <a:blipFill>
                  <a:blip r:embed="rId7"/>
                  <a:stretch>
                    <a:fillRect b="-16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613C733D-5979-DA21-28A5-AC0DD58E63B4}"/>
              </a:ext>
            </a:extLst>
          </p:cNvPr>
          <p:cNvSpPr txBox="1"/>
          <p:nvPr/>
        </p:nvSpPr>
        <p:spPr>
          <a:xfrm>
            <a:off x="484759" y="4255013"/>
            <a:ext cx="7253909" cy="14507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b="1" dirty="0">
                <a:latin typeface="+mn-ea"/>
              </a:rPr>
              <a:t>셀 </a:t>
            </a:r>
            <a:r>
              <a:rPr lang="ko-KR" altLang="en-US" sz="1200" dirty="0">
                <a:solidFill>
                  <a:srgbClr val="FF0000"/>
                </a:solidFill>
                <a:latin typeface="+mn-ea"/>
              </a:rPr>
              <a:t>각 단계에 대한 은닉 노드</a:t>
            </a:r>
            <a:r>
              <a:rPr lang="en-US" altLang="ko-KR" sz="1200" baseline="30000" dirty="0">
                <a:solidFill>
                  <a:srgbClr val="FF0000"/>
                </a:solidFill>
                <a:latin typeface="+mn-ea"/>
              </a:rPr>
              <a:t>hidden node</a:t>
            </a:r>
            <a:r>
              <a:rPr lang="ko-KR" altLang="en-US" sz="1200" dirty="0">
                <a:solidFill>
                  <a:srgbClr val="FF0000"/>
                </a:solidFill>
                <a:latin typeface="+mn-ea"/>
              </a:rPr>
              <a:t>를 메모리 셀</a:t>
            </a:r>
            <a:r>
              <a:rPr lang="ko-KR" altLang="en-US" sz="1200" dirty="0">
                <a:latin typeface="+mn-ea"/>
              </a:rPr>
              <a:t>이라고 함</a:t>
            </a:r>
            <a:endParaRPr lang="en-US" altLang="ko-KR" sz="12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>
                <a:latin typeface="+mn-ea"/>
              </a:rPr>
              <a:t>‘</a:t>
            </a:r>
            <a:r>
              <a:rPr lang="ko-KR" altLang="en-US" sz="1200" dirty="0">
                <a:latin typeface="+mn-ea"/>
              </a:rPr>
              <a:t>총합</a:t>
            </a:r>
            <a:r>
              <a:rPr lang="en-US" altLang="ko-KR" sz="1200" baseline="30000" dirty="0">
                <a:latin typeface="+mn-ea"/>
              </a:rPr>
              <a:t>sum</a:t>
            </a:r>
            <a:r>
              <a:rPr lang="ko-KR" altLang="en-US" sz="1200" dirty="0">
                <a:latin typeface="+mn-ea"/>
              </a:rPr>
              <a:t>을 사용하여 셀 값을 반영하며</a:t>
            </a:r>
            <a:r>
              <a:rPr lang="en-US" altLang="ko-KR" sz="1200" dirty="0">
                <a:latin typeface="+mn-ea"/>
              </a:rPr>
              <a:t>,</a:t>
            </a:r>
            <a:r>
              <a:rPr lang="ko-KR" altLang="en-US" sz="1200" dirty="0">
                <a:latin typeface="+mn-ea"/>
              </a:rPr>
              <a:t> 이것으로 기울기 소멸 문제가 해결됨</a:t>
            </a:r>
            <a:endParaRPr lang="en-US" altLang="ko-KR" sz="12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latin typeface="+mn-ea"/>
              </a:rPr>
              <a:t>셀을 업데이트 하는 방법은 다음과 같음</a:t>
            </a:r>
            <a:endParaRPr lang="en-US" altLang="ko-KR" sz="12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latin typeface="+mn-ea"/>
              </a:rPr>
              <a:t>망각 게이트와 입력 게이트의 이전 단계 셀 정보를 계산하여 현재 단계의 셀 상태</a:t>
            </a:r>
            <a:r>
              <a:rPr lang="en-US" altLang="ko-KR" sz="1200" baseline="30000" dirty="0">
                <a:latin typeface="+mn-ea"/>
              </a:rPr>
              <a:t>cell state</a:t>
            </a:r>
            <a:r>
              <a:rPr lang="ko-KR" altLang="en-US" sz="1200" dirty="0">
                <a:latin typeface="+mn-ea"/>
              </a:rPr>
              <a:t>를 업데이트함</a:t>
            </a:r>
            <a:endParaRPr lang="en-US" altLang="ko-KR" sz="12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200" dirty="0">
              <a:latin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3273D605-8063-F97C-9831-42E588590059}"/>
                  </a:ext>
                </a:extLst>
              </p:cNvPr>
              <p:cNvSpPr txBox="1"/>
              <p:nvPr/>
            </p:nvSpPr>
            <p:spPr>
              <a:xfrm>
                <a:off x="943954" y="5458494"/>
                <a:ext cx="3354669" cy="9169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1200" dirty="0">
                    <a:latin typeface="+mn-ea"/>
                  </a:rPr>
                  <a:t>셀 수식</a:t>
                </a:r>
                <a:endParaRPr lang="en-US" altLang="ko-KR" sz="1200" dirty="0">
                  <a:latin typeface="+mn-ea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ko-KR" sz="1200" b="0" i="1" baseline="-25000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pt-BR" altLang="ko-KR" sz="12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l-GR" altLang="ko-KR" sz="1200" dirty="0">
                          <a:solidFill>
                            <a:srgbClr val="040C28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𝑤𝑓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h𝑡</m:t>
                      </m:r>
                      <m:r>
                        <a:rPr lang="en-US" altLang="ko-KR" sz="1200" b="0" i="1" baseline="-25000" smtClean="0">
                          <a:latin typeface="Cambria Math" panose="02040503050406030204" pitchFamily="18" charset="0"/>
                        </a:rPr>
                        <m:t>−1,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1200" b="0" i="1" baseline="-25000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])</m:t>
                      </m:r>
                    </m:oMath>
                  </m:oMathPara>
                </a14:m>
                <a:endParaRPr lang="en-US" altLang="ko-KR" sz="1200" dirty="0">
                  <a:latin typeface="+mn-ea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altLang="ko-KR" sz="1200" b="0" i="1" baseline="-25000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𝑐𝑡</m:t>
                      </m:r>
                      <m:r>
                        <a:rPr lang="en-US" altLang="ko-KR" sz="1200" b="0" i="1" baseline="-25000" smtClean="0">
                          <a:latin typeface="Cambria Math" panose="02040503050406030204" pitchFamily="18" charset="0"/>
                        </a:rPr>
                        <m:t>−1+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𝑖𝑡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𝑐𝑡</m:t>
                      </m:r>
                    </m:oMath>
                  </m:oMathPara>
                </a14:m>
                <a:endParaRPr lang="en-US" altLang="ko-KR" sz="1200" baseline="-25000" dirty="0">
                  <a:latin typeface="+mn-ea"/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3273D605-8063-F97C-9831-42E5885900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3954" y="5458494"/>
                <a:ext cx="3354669" cy="916982"/>
              </a:xfrm>
              <a:prstGeom prst="rect">
                <a:avLst/>
              </a:prstGeom>
              <a:blipFill>
                <a:blip r:embed="rId8"/>
                <a:stretch>
                  <a:fillRect l="-1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0" name="그룹 69">
            <a:extLst>
              <a:ext uri="{FF2B5EF4-FFF2-40B4-BE49-F238E27FC236}">
                <a16:creationId xmlns:a16="http://schemas.microsoft.com/office/drawing/2014/main" id="{52B6D43A-917C-9260-93BF-E97BCF15BC20}"/>
              </a:ext>
            </a:extLst>
          </p:cNvPr>
          <p:cNvGrpSpPr/>
          <p:nvPr/>
        </p:nvGrpSpPr>
        <p:grpSpPr>
          <a:xfrm>
            <a:off x="7242599" y="3928813"/>
            <a:ext cx="4695385" cy="2467729"/>
            <a:chOff x="3875142" y="3935595"/>
            <a:chExt cx="4695385" cy="2467729"/>
          </a:xfrm>
        </p:grpSpPr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189977F5-85D9-E110-E19C-0FA1E875BE31}"/>
                </a:ext>
              </a:extLst>
            </p:cNvPr>
            <p:cNvSpPr/>
            <p:nvPr/>
          </p:nvSpPr>
          <p:spPr>
            <a:xfrm>
              <a:off x="4542496" y="4146265"/>
              <a:ext cx="3354669" cy="178808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C2EEFF2F-ACF3-2B99-C62E-B166CFA76D04}"/>
                </a:ext>
              </a:extLst>
            </p:cNvPr>
            <p:cNvSpPr/>
            <p:nvPr/>
          </p:nvSpPr>
          <p:spPr>
            <a:xfrm>
              <a:off x="5141587" y="4209560"/>
              <a:ext cx="360000" cy="360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FF0000"/>
                  </a:solidFill>
                </a:rPr>
                <a:t>+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74" name="직선 연결선 73">
              <a:extLst>
                <a:ext uri="{FF2B5EF4-FFF2-40B4-BE49-F238E27FC236}">
                  <a16:creationId xmlns:a16="http://schemas.microsoft.com/office/drawing/2014/main" id="{A5D0043E-3FA8-7A19-CF45-C7215FAB224B}"/>
                </a:ext>
              </a:extLst>
            </p:cNvPr>
            <p:cNvCxnSpPr>
              <a:cxnSpLocks/>
              <a:stCxn id="72" idx="2"/>
              <a:endCxn id="85" idx="3"/>
            </p:cNvCxnSpPr>
            <p:nvPr/>
          </p:nvCxnSpPr>
          <p:spPr>
            <a:xfrm flipH="1">
              <a:off x="4530521" y="4389560"/>
              <a:ext cx="611066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A32BD62C-C355-6203-4764-4BE737C2EAEF}"/>
                </a:ext>
              </a:extLst>
            </p:cNvPr>
            <p:cNvSpPr/>
            <p:nvPr/>
          </p:nvSpPr>
          <p:spPr>
            <a:xfrm>
              <a:off x="6101020" y="5325238"/>
              <a:ext cx="360000" cy="269423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>
                  <a:solidFill>
                    <a:schemeClr val="tx1"/>
                  </a:solidFill>
                  <a:latin typeface="+mj-ea"/>
                  <a:ea typeface="+mj-ea"/>
                </a:rPr>
                <a:t>tanh</a:t>
              </a:r>
              <a:endParaRPr lang="ko-KR" altLang="en-US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cxnSp>
          <p:nvCxnSpPr>
            <p:cNvPr id="76" name="직선 화살표 연결선 75">
              <a:extLst>
                <a:ext uri="{FF2B5EF4-FFF2-40B4-BE49-F238E27FC236}">
                  <a16:creationId xmlns:a16="http://schemas.microsoft.com/office/drawing/2014/main" id="{11A813E6-A789-9FE4-B320-6EEB86D2310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81020" y="4571715"/>
              <a:ext cx="0" cy="24476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화살표 연결선 76">
              <a:extLst>
                <a:ext uri="{FF2B5EF4-FFF2-40B4-BE49-F238E27FC236}">
                  <a16:creationId xmlns:a16="http://schemas.microsoft.com/office/drawing/2014/main" id="{F44CFB0B-0D6A-5CDC-3123-C84F10EA66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81020" y="5596099"/>
              <a:ext cx="0" cy="19776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 77">
              <a:extLst>
                <a:ext uri="{FF2B5EF4-FFF2-40B4-BE49-F238E27FC236}">
                  <a16:creationId xmlns:a16="http://schemas.microsoft.com/office/drawing/2014/main" id="{638AE966-76D9-C9AB-37F9-DBFA5D1900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76711" y="5793860"/>
              <a:ext cx="1804309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 78">
              <a:extLst>
                <a:ext uri="{FF2B5EF4-FFF2-40B4-BE49-F238E27FC236}">
                  <a16:creationId xmlns:a16="http://schemas.microsoft.com/office/drawing/2014/main" id="{B32109E1-3DA3-FD4E-E00C-0852BC8313B2}"/>
                </a:ext>
              </a:extLst>
            </p:cNvPr>
            <p:cNvCxnSpPr/>
            <p:nvPr/>
          </p:nvCxnSpPr>
          <p:spPr>
            <a:xfrm>
              <a:off x="4925939" y="5793860"/>
              <a:ext cx="0" cy="28098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678F7E51-9F7D-AE2E-5F5B-9783D1C8D9CE}"/>
                </a:ext>
              </a:extLst>
            </p:cNvPr>
            <p:cNvSpPr txBox="1"/>
            <p:nvPr/>
          </p:nvSpPr>
          <p:spPr>
            <a:xfrm>
              <a:off x="7130187" y="3935595"/>
              <a:ext cx="654346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dirty="0"/>
                <a:t>입력 게이트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1B3BB3C0-B617-E33A-AB89-7BFCF8516A27}"/>
                </a:ext>
              </a:extLst>
            </p:cNvPr>
            <p:cNvSpPr txBox="1"/>
            <p:nvPr/>
          </p:nvSpPr>
          <p:spPr>
            <a:xfrm>
              <a:off x="6427653" y="5321681"/>
              <a:ext cx="142378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dirty="0" err="1"/>
                <a:t>시그모이드</a:t>
              </a:r>
              <a:r>
                <a:rPr lang="en-US" altLang="ko-KR" sz="700" dirty="0"/>
                <a:t>,</a:t>
              </a:r>
            </a:p>
            <a:p>
              <a:r>
                <a:rPr lang="ko-KR" altLang="en-US" sz="700" dirty="0" err="1"/>
                <a:t>하이퍼볼릭</a:t>
              </a:r>
              <a:r>
                <a:rPr lang="ko-KR" altLang="en-US" sz="700" dirty="0"/>
                <a:t> 탄젠트 활성화 함수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B9AF3F76-4E6C-A15E-04E6-F9D46D17B506}"/>
                </a:ext>
              </a:extLst>
            </p:cNvPr>
            <p:cNvSpPr txBox="1"/>
            <p:nvPr/>
          </p:nvSpPr>
          <p:spPr>
            <a:xfrm>
              <a:off x="8160277" y="4126284"/>
              <a:ext cx="269626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dirty="0"/>
                <a:t>셀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F582A272-9126-35AA-7988-6750EA13BD33}"/>
                    </a:ext>
                  </a:extLst>
                </p:cNvPr>
                <p:cNvSpPr txBox="1"/>
                <p:nvPr/>
              </p:nvSpPr>
              <p:spPr>
                <a:xfrm>
                  <a:off x="5688343" y="4838345"/>
                  <a:ext cx="185962" cy="15388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sz="1000" b="0" i="1" baseline="-25000" smtClean="0">
                            <a:latin typeface="Cambria Math" panose="02040503050406030204" pitchFamily="18" charset="0"/>
                          </a:rPr>
                          <m:t>𝑡</m:t>
                        </m:r>
                      </m:oMath>
                    </m:oMathPara>
                  </a14:m>
                  <a:endParaRPr lang="ko-KR" altLang="en-US" sz="1000" baseline="-25000" dirty="0"/>
                </a:p>
              </p:txBody>
            </p:sp>
          </mc:Choice>
          <mc:Fallback xmlns=""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F582A272-9126-35AA-7988-6750EA13BD3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8343" y="4838345"/>
                  <a:ext cx="185962" cy="153888"/>
                </a:xfrm>
                <a:prstGeom prst="rect">
                  <a:avLst/>
                </a:prstGeom>
                <a:blipFill>
                  <a:blip r:embed="rId4"/>
                  <a:stretch>
                    <a:fillRect b="-16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06CBDB5C-BB8C-A7DD-133C-42F3FCB256EE}"/>
                </a:ext>
              </a:extLst>
            </p:cNvPr>
            <p:cNvSpPr txBox="1"/>
            <p:nvPr/>
          </p:nvSpPr>
          <p:spPr>
            <a:xfrm>
              <a:off x="4120271" y="4274144"/>
              <a:ext cx="41025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/>
                <a:t>c</a:t>
              </a:r>
              <a:r>
                <a:rPr lang="en-US" altLang="ko-KR" sz="900" baseline="-25000" dirty="0"/>
                <a:t>t-1</a:t>
              </a:r>
              <a:endParaRPr lang="ko-KR" altLang="en-US" sz="900" baseline="-25000" dirty="0"/>
            </a:p>
          </p:txBody>
        </p:sp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B75B53DE-EBE8-E553-E6F7-31A656E6E94A}"/>
                </a:ext>
              </a:extLst>
            </p:cNvPr>
            <p:cNvGrpSpPr/>
            <p:nvPr/>
          </p:nvGrpSpPr>
          <p:grpSpPr>
            <a:xfrm>
              <a:off x="4002465" y="5660289"/>
              <a:ext cx="569387" cy="338492"/>
              <a:chOff x="5701880" y="5749786"/>
              <a:chExt cx="569387" cy="338492"/>
            </a:xfrm>
          </p:grpSpPr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92D9EE8B-0CEF-A41A-A1B4-EA0410B889F1}"/>
                  </a:ext>
                </a:extLst>
              </p:cNvPr>
              <p:cNvSpPr txBox="1"/>
              <p:nvPr/>
            </p:nvSpPr>
            <p:spPr>
              <a:xfrm>
                <a:off x="5701880" y="5888223"/>
                <a:ext cx="569387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700"/>
                  <a:t>과거 정보</a:t>
                </a:r>
                <a:endParaRPr lang="ko-KR" altLang="en-US" sz="700" dirty="0"/>
              </a:p>
            </p:txBody>
          </p:sp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41ED2627-7818-240B-F6B7-2756805D2534}"/>
                  </a:ext>
                </a:extLst>
              </p:cNvPr>
              <p:cNvSpPr txBox="1"/>
              <p:nvPr/>
            </p:nvSpPr>
            <p:spPr>
              <a:xfrm>
                <a:off x="5795264" y="5749786"/>
                <a:ext cx="410250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/>
                  <a:t>h</a:t>
                </a:r>
                <a:r>
                  <a:rPr lang="en-US" altLang="ko-KR" sz="900" baseline="-25000" dirty="0"/>
                  <a:t>t-1</a:t>
                </a:r>
                <a:endParaRPr lang="ko-KR" altLang="en-US" sz="900" baseline="-25000" dirty="0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A7F98B50-709A-BD7F-45BC-AEF288B6B8AA}"/>
                    </a:ext>
                  </a:extLst>
                </p:cNvPr>
                <p:cNvSpPr txBox="1"/>
                <p:nvPr/>
              </p:nvSpPr>
              <p:spPr>
                <a:xfrm>
                  <a:off x="5556896" y="5563028"/>
                  <a:ext cx="299377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900" dirty="0"/>
                    <a:t>w</a:t>
                  </a:r>
                  <a14:m>
                    <m:oMath xmlns:m="http://schemas.openxmlformats.org/officeDocument/2006/math">
                      <m:r>
                        <a:rPr lang="en-US" altLang="ko-KR" sz="900" b="0" i="1" baseline="-25000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a14:m>
                  <a:endParaRPr lang="en-US" altLang="ko-KR" sz="900" baseline="-25000" dirty="0"/>
                </a:p>
              </p:txBody>
            </p:sp>
          </mc:Choice>
          <mc:Fallback xmlns=""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A7F98B50-709A-BD7F-45BC-AEF288B6B8A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56896" y="5563028"/>
                  <a:ext cx="299377" cy="230832"/>
                </a:xfrm>
                <a:prstGeom prst="rect">
                  <a:avLst/>
                </a:prstGeom>
                <a:blipFill>
                  <a:blip r:embed="rId9"/>
                  <a:stretch>
                    <a:fillRect b="-13158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88" name="그룹 87">
              <a:extLst>
                <a:ext uri="{FF2B5EF4-FFF2-40B4-BE49-F238E27FC236}">
                  <a16:creationId xmlns:a16="http://schemas.microsoft.com/office/drawing/2014/main" id="{1463BEB8-D67B-B5E9-41E9-08593FACD038}"/>
                </a:ext>
              </a:extLst>
            </p:cNvPr>
            <p:cNvGrpSpPr/>
            <p:nvPr/>
          </p:nvGrpSpPr>
          <p:grpSpPr>
            <a:xfrm>
              <a:off x="4626178" y="6035483"/>
              <a:ext cx="654346" cy="367841"/>
              <a:chOff x="6327562" y="6132832"/>
              <a:chExt cx="654346" cy="367841"/>
            </a:xfrm>
          </p:grpSpPr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9432D73F-1722-C96C-0096-51DCD142F64C}"/>
                  </a:ext>
                </a:extLst>
              </p:cNvPr>
              <p:cNvSpPr txBox="1"/>
              <p:nvPr/>
            </p:nvSpPr>
            <p:spPr>
              <a:xfrm>
                <a:off x="6327562" y="6300618"/>
                <a:ext cx="654346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700" dirty="0"/>
                  <a:t>현재 데이터</a:t>
                </a:r>
              </a:p>
            </p:txBody>
          </p:sp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2406FD1D-2A44-E959-F803-FBD414ED8120}"/>
                  </a:ext>
                </a:extLst>
              </p:cNvPr>
              <p:cNvSpPr txBox="1"/>
              <p:nvPr/>
            </p:nvSpPr>
            <p:spPr>
              <a:xfrm>
                <a:off x="6524240" y="6132832"/>
                <a:ext cx="410250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 err="1"/>
                  <a:t>x</a:t>
                </a:r>
                <a:r>
                  <a:rPr lang="en-US" altLang="ko-KR" sz="900" baseline="-25000" dirty="0" err="1"/>
                  <a:t>t</a:t>
                </a:r>
                <a:endParaRPr lang="ko-KR" altLang="en-US" sz="900" baseline="-25000" dirty="0"/>
              </a:p>
            </p:txBody>
          </p:sp>
        </p:grp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26CB00B4-A8CD-1833-F2AC-7A6516488D5C}"/>
                </a:ext>
              </a:extLst>
            </p:cNvPr>
            <p:cNvSpPr txBox="1"/>
            <p:nvPr/>
          </p:nvSpPr>
          <p:spPr>
            <a:xfrm>
              <a:off x="8160277" y="4281778"/>
              <a:ext cx="41025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 err="1"/>
                <a:t>c</a:t>
              </a:r>
              <a:r>
                <a:rPr lang="en-US" altLang="ko-KR" sz="900" baseline="-25000" dirty="0" err="1"/>
                <a:t>t</a:t>
              </a:r>
              <a:endParaRPr lang="ko-KR" altLang="en-US" sz="900" baseline="-25000" dirty="0"/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F6079908-A61F-6C09-A728-A42342A9ABC2}"/>
                </a:ext>
              </a:extLst>
            </p:cNvPr>
            <p:cNvSpPr/>
            <p:nvPr/>
          </p:nvSpPr>
          <p:spPr>
            <a:xfrm>
              <a:off x="5601457" y="5322989"/>
              <a:ext cx="352931" cy="269423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l-GR" altLang="ko-KR" b="0" i="0" dirty="0">
                  <a:solidFill>
                    <a:srgbClr val="040C28"/>
                  </a:solidFill>
                  <a:effectLst/>
                  <a:latin typeface="+mj-ea"/>
                  <a:ea typeface="+mj-ea"/>
                </a:rPr>
                <a:t>σ</a:t>
              </a:r>
              <a:endParaRPr lang="ko-KR" altLang="en-US" dirty="0">
                <a:latin typeface="+mj-ea"/>
                <a:ea typeface="+mj-ea"/>
              </a:endParaRPr>
            </a:p>
          </p:txBody>
        </p:sp>
        <p:sp>
          <p:nvSpPr>
            <p:cNvPr id="91" name="타원 90">
              <a:extLst>
                <a:ext uri="{FF2B5EF4-FFF2-40B4-BE49-F238E27FC236}">
                  <a16:creationId xmlns:a16="http://schemas.microsoft.com/office/drawing/2014/main" id="{F5C2F30B-7F1B-D7A8-5F5D-CE752CDABAFA}"/>
                </a:ext>
              </a:extLst>
            </p:cNvPr>
            <p:cNvSpPr/>
            <p:nvPr/>
          </p:nvSpPr>
          <p:spPr>
            <a:xfrm>
              <a:off x="6101020" y="4824250"/>
              <a:ext cx="360000" cy="360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FF0000"/>
                  </a:solidFill>
                </a:rPr>
                <a:t>X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92" name="직선 연결선 91">
              <a:extLst>
                <a:ext uri="{FF2B5EF4-FFF2-40B4-BE49-F238E27FC236}">
                  <a16:creationId xmlns:a16="http://schemas.microsoft.com/office/drawing/2014/main" id="{28D30A52-6A41-DC7F-7ABD-83828D5C05E8}"/>
                </a:ext>
              </a:extLst>
            </p:cNvPr>
            <p:cNvCxnSpPr>
              <a:cxnSpLocks/>
              <a:stCxn id="90" idx="2"/>
            </p:cNvCxnSpPr>
            <p:nvPr/>
          </p:nvCxnSpPr>
          <p:spPr>
            <a:xfrm flipH="1">
              <a:off x="5775325" y="5592412"/>
              <a:ext cx="2598" cy="21027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3" name="TextBox 92">
                  <a:extLst>
                    <a:ext uri="{FF2B5EF4-FFF2-40B4-BE49-F238E27FC236}">
                      <a16:creationId xmlns:a16="http://schemas.microsoft.com/office/drawing/2014/main" id="{37857B53-D4B9-1CEB-A1C3-A74D8F67FACB}"/>
                    </a:ext>
                  </a:extLst>
                </p:cNvPr>
                <p:cNvSpPr txBox="1"/>
                <p:nvPr/>
              </p:nvSpPr>
              <p:spPr>
                <a:xfrm>
                  <a:off x="6030141" y="5565837"/>
                  <a:ext cx="299377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900" dirty="0"/>
                    <a:t>w</a:t>
                  </a:r>
                  <a14:m>
                    <m:oMath xmlns:m="http://schemas.openxmlformats.org/officeDocument/2006/math">
                      <m:r>
                        <a:rPr lang="en-US" altLang="ko-KR" sz="900" b="0" i="1" baseline="-25000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a14:m>
                  <a:endParaRPr lang="en-US" altLang="ko-KR" sz="900" baseline="-25000" dirty="0"/>
                </a:p>
              </p:txBody>
            </p:sp>
          </mc:Choice>
          <mc:Fallback xmlns="">
            <p:sp>
              <p:nvSpPr>
                <p:cNvPr id="93" name="TextBox 92">
                  <a:extLst>
                    <a:ext uri="{FF2B5EF4-FFF2-40B4-BE49-F238E27FC236}">
                      <a16:creationId xmlns:a16="http://schemas.microsoft.com/office/drawing/2014/main" id="{37857B53-D4B9-1CEB-A1C3-A74D8F67FAC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30141" y="5565837"/>
                  <a:ext cx="299377" cy="230832"/>
                </a:xfrm>
                <a:prstGeom prst="rect">
                  <a:avLst/>
                </a:prstGeom>
                <a:blipFill>
                  <a:blip r:embed="rId10"/>
                  <a:stretch>
                    <a:fillRect b="-1052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4" name="직선 연결선 93">
              <a:extLst>
                <a:ext uri="{FF2B5EF4-FFF2-40B4-BE49-F238E27FC236}">
                  <a16:creationId xmlns:a16="http://schemas.microsoft.com/office/drawing/2014/main" id="{9010D768-B33E-865B-38F3-C33D8238E85C}"/>
                </a:ext>
              </a:extLst>
            </p:cNvPr>
            <p:cNvCxnSpPr>
              <a:cxnSpLocks/>
              <a:stCxn id="90" idx="0"/>
            </p:cNvCxnSpPr>
            <p:nvPr/>
          </p:nvCxnSpPr>
          <p:spPr>
            <a:xfrm flipH="1" flipV="1">
              <a:off x="5775325" y="5011508"/>
              <a:ext cx="2598" cy="31148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화살표 연결선 94">
              <a:extLst>
                <a:ext uri="{FF2B5EF4-FFF2-40B4-BE49-F238E27FC236}">
                  <a16:creationId xmlns:a16="http://schemas.microsoft.com/office/drawing/2014/main" id="{7D58C8FB-3984-7112-3A41-C27110B5CA11}"/>
                </a:ext>
              </a:extLst>
            </p:cNvPr>
            <p:cNvCxnSpPr>
              <a:cxnSpLocks/>
            </p:cNvCxnSpPr>
            <p:nvPr/>
          </p:nvCxnSpPr>
          <p:spPr>
            <a:xfrm>
              <a:off x="5775325" y="5011508"/>
              <a:ext cx="320675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 95">
              <a:extLst>
                <a:ext uri="{FF2B5EF4-FFF2-40B4-BE49-F238E27FC236}">
                  <a16:creationId xmlns:a16="http://schemas.microsoft.com/office/drawing/2014/main" id="{E59B4627-8C6A-3B35-E9F6-15EA98949370}"/>
                </a:ext>
              </a:extLst>
            </p:cNvPr>
            <p:cNvCxnSpPr>
              <a:stCxn id="91" idx="4"/>
              <a:endCxn id="75" idx="0"/>
            </p:cNvCxnSpPr>
            <p:nvPr/>
          </p:nvCxnSpPr>
          <p:spPr>
            <a:xfrm>
              <a:off x="6281020" y="5184250"/>
              <a:ext cx="0" cy="14098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8B1250A1-1730-AFB5-03BE-9BACB6770C23}"/>
                    </a:ext>
                  </a:extLst>
                </p:cNvPr>
                <p:cNvSpPr txBox="1"/>
                <p:nvPr/>
              </p:nvSpPr>
              <p:spPr>
                <a:xfrm>
                  <a:off x="6295434" y="5157467"/>
                  <a:ext cx="185962" cy="15388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altLang="ko-KR" sz="1000" b="0" i="1" baseline="-25000" smtClean="0">
                            <a:latin typeface="Cambria Math" panose="02040503050406030204" pitchFamily="18" charset="0"/>
                          </a:rPr>
                          <m:t>𝑡</m:t>
                        </m:r>
                      </m:oMath>
                    </m:oMathPara>
                  </a14:m>
                  <a:endParaRPr lang="ko-KR" altLang="en-US" sz="1000" baseline="-25000" dirty="0"/>
                </a:p>
              </p:txBody>
            </p:sp>
          </mc:Choice>
          <mc:Fallback xmlns="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8B1250A1-1730-AFB5-03BE-9BACB6770C2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95434" y="5157467"/>
                  <a:ext cx="185962" cy="153888"/>
                </a:xfrm>
                <a:prstGeom prst="rect">
                  <a:avLst/>
                </a:prstGeom>
                <a:blipFill>
                  <a:blip r:embed="rId7"/>
                  <a:stretch>
                    <a:fillRect b="-16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5" name="타원 104">
              <a:extLst>
                <a:ext uri="{FF2B5EF4-FFF2-40B4-BE49-F238E27FC236}">
                  <a16:creationId xmlns:a16="http://schemas.microsoft.com/office/drawing/2014/main" id="{F890BE6F-CED9-CEC3-BAF4-419EDBDD21BF}"/>
                </a:ext>
              </a:extLst>
            </p:cNvPr>
            <p:cNvSpPr/>
            <p:nvPr/>
          </p:nvSpPr>
          <p:spPr>
            <a:xfrm>
              <a:off x="6100677" y="4214066"/>
              <a:ext cx="360000" cy="360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FF0000"/>
                  </a:solidFill>
                </a:rPr>
                <a:t>+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F5A99D33-68D4-60D3-A10D-CEDFA4BCFAF4}"/>
                </a:ext>
              </a:extLst>
            </p:cNvPr>
            <p:cNvSpPr txBox="1"/>
            <p:nvPr/>
          </p:nvSpPr>
          <p:spPr>
            <a:xfrm>
              <a:off x="3875142" y="4829351"/>
              <a:ext cx="654346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dirty="0"/>
                <a:t>망각 게이트</a:t>
              </a: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53C5F6AE-84A5-A7C1-3C46-697D3B47AF34}"/>
                </a:ext>
              </a:extLst>
            </p:cNvPr>
            <p:cNvSpPr/>
            <p:nvPr/>
          </p:nvSpPr>
          <p:spPr>
            <a:xfrm>
              <a:off x="5134916" y="5314672"/>
              <a:ext cx="360000" cy="269423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>
                  <a:solidFill>
                    <a:schemeClr val="tx1"/>
                  </a:solidFill>
                  <a:latin typeface="+mj-ea"/>
                  <a:ea typeface="+mj-ea"/>
                </a:rPr>
                <a:t>tanh</a:t>
              </a:r>
              <a:endParaRPr lang="ko-KR" altLang="en-US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761BC080-44BD-E026-96A3-4DB48244D063}"/>
                </a:ext>
              </a:extLst>
            </p:cNvPr>
            <p:cNvSpPr txBox="1"/>
            <p:nvPr/>
          </p:nvSpPr>
          <p:spPr>
            <a:xfrm>
              <a:off x="4982602" y="5560220"/>
              <a:ext cx="29937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 err="1"/>
                <a:t>w</a:t>
              </a:r>
              <a:r>
                <a:rPr lang="en-US" altLang="ko-KR" sz="900" baseline="-25000" dirty="0" err="1"/>
                <a:t>f</a:t>
              </a:r>
              <a:endParaRPr lang="en-US" altLang="ko-KR" sz="900" baseline="-25000" dirty="0"/>
            </a:p>
          </p:txBody>
        </p:sp>
      </p:grpSp>
      <p:cxnSp>
        <p:nvCxnSpPr>
          <p:cNvPr id="108" name="직선 연결선 107">
            <a:extLst>
              <a:ext uri="{FF2B5EF4-FFF2-40B4-BE49-F238E27FC236}">
                <a16:creationId xmlns:a16="http://schemas.microsoft.com/office/drawing/2014/main" id="{0EE56686-55DC-4A7E-F3F6-EF98FFB6648D}"/>
              </a:ext>
            </a:extLst>
          </p:cNvPr>
          <p:cNvCxnSpPr>
            <a:cxnSpLocks/>
            <a:stCxn id="72" idx="6"/>
            <a:endCxn id="105" idx="2"/>
          </p:cNvCxnSpPr>
          <p:nvPr/>
        </p:nvCxnSpPr>
        <p:spPr>
          <a:xfrm>
            <a:off x="8869044" y="4382778"/>
            <a:ext cx="599090" cy="450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297C48F6-0E7F-1626-CDBE-FFA16DB95E5D}"/>
              </a:ext>
            </a:extLst>
          </p:cNvPr>
          <p:cNvCxnSpPr>
            <a:stCxn id="105" idx="6"/>
            <a:endCxn id="89" idx="1"/>
          </p:cNvCxnSpPr>
          <p:nvPr/>
        </p:nvCxnSpPr>
        <p:spPr>
          <a:xfrm>
            <a:off x="9828134" y="4387284"/>
            <a:ext cx="1699600" cy="312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BF3231BF-DB90-839A-C012-DDB1D77D31C6}"/>
              </a:ext>
            </a:extLst>
          </p:cNvPr>
          <p:cNvCxnSpPr>
            <a:endCxn id="114" idx="2"/>
          </p:cNvCxnSpPr>
          <p:nvPr/>
        </p:nvCxnSpPr>
        <p:spPr>
          <a:xfrm flipV="1">
            <a:off x="8679748" y="5577313"/>
            <a:ext cx="2625" cy="20976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화살표 연결선 119">
            <a:extLst>
              <a:ext uri="{FF2B5EF4-FFF2-40B4-BE49-F238E27FC236}">
                <a16:creationId xmlns:a16="http://schemas.microsoft.com/office/drawing/2014/main" id="{946A31EA-D8EC-F968-1AEC-EBCB3977C4F4}"/>
              </a:ext>
            </a:extLst>
          </p:cNvPr>
          <p:cNvCxnSpPr>
            <a:stCxn id="114" idx="0"/>
            <a:endCxn id="72" idx="4"/>
          </p:cNvCxnSpPr>
          <p:nvPr/>
        </p:nvCxnSpPr>
        <p:spPr>
          <a:xfrm flipV="1">
            <a:off x="8682373" y="4562778"/>
            <a:ext cx="6671" cy="7451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C4EB76CA-28A5-6BD3-990B-DDEE50594410}"/>
                  </a:ext>
                </a:extLst>
              </p:cNvPr>
              <p:cNvSpPr txBox="1"/>
              <p:nvPr/>
            </p:nvSpPr>
            <p:spPr>
              <a:xfrm>
                <a:off x="8498334" y="4910301"/>
                <a:ext cx="185962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altLang="ko-KR" sz="100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ko-KR" sz="1000" b="0" i="1" baseline="-25000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1000" dirty="0"/>
              </a:p>
            </p:txBody>
          </p:sp>
        </mc:Choice>
        <mc:Fallback xmlns="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C4EB76CA-28A5-6BD3-990B-DDEE505944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8334" y="4910301"/>
                <a:ext cx="185962" cy="153888"/>
              </a:xfrm>
              <a:prstGeom prst="rect">
                <a:avLst/>
              </a:prstGeom>
              <a:blipFill>
                <a:blip r:embed="rId11"/>
                <a:stretch>
                  <a:fillRect l="-12903" r="-3226" b="-3076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574179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864D46-F01B-5447-4079-EDE0DEBF2E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B24772A0-FA1D-8729-0928-A7FB87952AD8}"/>
              </a:ext>
            </a:extLst>
          </p:cNvPr>
          <p:cNvSpPr txBox="1"/>
          <p:nvPr/>
        </p:nvSpPr>
        <p:spPr>
          <a:xfrm>
            <a:off x="192228" y="100159"/>
            <a:ext cx="18565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+mj-ea"/>
                <a:ea typeface="+mj-ea"/>
              </a:rPr>
              <a:t>5.LSTM</a:t>
            </a:r>
            <a:r>
              <a:rPr lang="en-US" altLang="ko-KR" sz="3200" baseline="30000" dirty="0">
                <a:latin typeface="+mj-ea"/>
                <a:ea typeface="+mj-ea"/>
              </a:rPr>
              <a:t> </a:t>
            </a:r>
            <a:endParaRPr lang="ko-KR" altLang="en-US" sz="3200" dirty="0">
              <a:latin typeface="+mj-ea"/>
              <a:ea typeface="+mj-ea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200378E4-6ADD-D260-5563-4F61EBF2AD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4</a:t>
            </a:fld>
            <a:r>
              <a:rPr lang="ko-KR" altLang="en-US"/>
              <a:t> </a:t>
            </a:r>
            <a:r>
              <a:rPr lang="en-US" altLang="ko-KR"/>
              <a:t>/ 23</a:t>
            </a:r>
            <a:endParaRPr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AF4F7D-25F0-F973-8B8F-D442C0A1D82D}"/>
              </a:ext>
            </a:extLst>
          </p:cNvPr>
          <p:cNvSpPr txBox="1"/>
          <p:nvPr/>
        </p:nvSpPr>
        <p:spPr>
          <a:xfrm>
            <a:off x="484759" y="941015"/>
            <a:ext cx="8416086" cy="619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b="1" dirty="0" err="1">
                <a:latin typeface="+mn-ea"/>
              </a:rPr>
              <a:t>출력게이트</a:t>
            </a:r>
            <a:r>
              <a:rPr lang="en-US" altLang="ko-KR" sz="1200" b="1" baseline="30000" dirty="0">
                <a:latin typeface="+mn-ea"/>
              </a:rPr>
              <a:t>output</a:t>
            </a:r>
            <a:r>
              <a:rPr lang="ko-KR" altLang="en-US" sz="1200" b="1" baseline="30000" dirty="0">
                <a:latin typeface="+mn-ea"/>
              </a:rPr>
              <a:t> </a:t>
            </a:r>
            <a:r>
              <a:rPr lang="en-US" altLang="ko-KR" sz="1200" b="1" baseline="30000" dirty="0">
                <a:latin typeface="+mn-ea"/>
              </a:rPr>
              <a:t>gate</a:t>
            </a:r>
            <a:r>
              <a:rPr lang="ko-KR" altLang="en-US" sz="1200" dirty="0">
                <a:latin typeface="+mn-ea"/>
              </a:rPr>
              <a:t>는 </a:t>
            </a:r>
            <a:r>
              <a:rPr lang="ko-KR" altLang="en-US" sz="1200" dirty="0">
                <a:solidFill>
                  <a:srgbClr val="FF0000"/>
                </a:solidFill>
                <a:latin typeface="+mn-ea"/>
              </a:rPr>
              <a:t>과거 정보와 현재 데이터를 사용하여 뉴런의 출력을 결정함</a:t>
            </a:r>
            <a:endParaRPr lang="en-US" altLang="ko-KR" sz="1200" dirty="0">
              <a:solidFill>
                <a:srgbClr val="FF0000"/>
              </a:solidFill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latin typeface="+mn-ea"/>
              </a:rPr>
              <a:t>이전 은닉 상태와 </a:t>
            </a:r>
            <a:r>
              <a:rPr lang="en-US" altLang="ko-KR" sz="1200" dirty="0">
                <a:latin typeface="+mn-ea"/>
              </a:rPr>
              <a:t>t</a:t>
            </a:r>
            <a:r>
              <a:rPr lang="ko-KR" altLang="en-US" sz="1200" dirty="0">
                <a:latin typeface="+mn-ea"/>
              </a:rPr>
              <a:t>번째 입력을 고려해서 다음 은닉 상태를 계산함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>
                <a:latin typeface="+mn-ea"/>
              </a:rPr>
              <a:t>그리고 </a:t>
            </a:r>
            <a:r>
              <a:rPr lang="en-US" altLang="ko-KR" sz="1200" dirty="0">
                <a:latin typeface="+mn-ea"/>
              </a:rPr>
              <a:t>LSTM</a:t>
            </a:r>
            <a:r>
              <a:rPr lang="ko-KR" altLang="en-US" sz="1200" dirty="0">
                <a:latin typeface="+mn-ea"/>
              </a:rPr>
              <a:t>에서는 은닉 상태가 그 시첨에서 출력이 됨 </a:t>
            </a:r>
            <a:endParaRPr lang="en-US" altLang="ko-KR" sz="1200" dirty="0">
              <a:latin typeface="+mn-ea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789C008-D363-C428-EAA5-4151B1DBF89C}"/>
              </a:ext>
            </a:extLst>
          </p:cNvPr>
          <p:cNvSpPr txBox="1"/>
          <p:nvPr/>
        </p:nvSpPr>
        <p:spPr>
          <a:xfrm>
            <a:off x="477382" y="2729149"/>
            <a:ext cx="4472699" cy="8967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latin typeface="+mn-ea"/>
              </a:rPr>
              <a:t>출력 게이트는 갱신된 메모리의 출력 값을 제어하는 역할을 함</a:t>
            </a:r>
            <a:endParaRPr lang="en-US" altLang="ko-KR" sz="12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latin typeface="+mn-ea"/>
              </a:rPr>
              <a:t>계산한 값이 </a:t>
            </a:r>
            <a:r>
              <a:rPr lang="en-US" altLang="ko-KR" sz="1200" dirty="0">
                <a:solidFill>
                  <a:srgbClr val="FF0000"/>
                </a:solidFill>
                <a:latin typeface="+mn-ea"/>
              </a:rPr>
              <a:t>1 </a:t>
            </a:r>
            <a:r>
              <a:rPr lang="ko-KR" altLang="en-US" sz="1200" dirty="0">
                <a:solidFill>
                  <a:srgbClr val="FF0000"/>
                </a:solidFill>
                <a:latin typeface="+mn-ea"/>
              </a:rPr>
              <a:t>이면 의미 있는 결과로 최종출력</a:t>
            </a:r>
            <a:endParaRPr lang="en-US" altLang="ko-KR" sz="1200" dirty="0">
              <a:solidFill>
                <a:srgbClr val="FF0000"/>
              </a:solidFill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latin typeface="+mn-ea"/>
              </a:rPr>
              <a:t>계산한 값이 </a:t>
            </a:r>
            <a:r>
              <a:rPr lang="en-US" altLang="ko-KR" sz="1200" dirty="0">
                <a:solidFill>
                  <a:srgbClr val="FF0000"/>
                </a:solidFill>
                <a:latin typeface="+mn-ea"/>
              </a:rPr>
              <a:t>0 </a:t>
            </a:r>
            <a:r>
              <a:rPr lang="ko-KR" altLang="en-US" sz="1200" dirty="0">
                <a:solidFill>
                  <a:srgbClr val="FF0000"/>
                </a:solidFill>
                <a:latin typeface="+mn-ea"/>
              </a:rPr>
              <a:t>이면 해당 연산 출력을 하지 않음</a:t>
            </a:r>
            <a:endParaRPr lang="en-US" altLang="ko-KR" sz="1200" dirty="0">
              <a:solidFill>
                <a:srgbClr val="FF0000"/>
              </a:solidFill>
              <a:latin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4170AAE7-C6E3-9F4E-DA29-BD82CD7BAF47}"/>
                  </a:ext>
                </a:extLst>
              </p:cNvPr>
              <p:cNvSpPr txBox="1"/>
              <p:nvPr/>
            </p:nvSpPr>
            <p:spPr>
              <a:xfrm>
                <a:off x="943782" y="1795615"/>
                <a:ext cx="3354669" cy="9169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1200" dirty="0">
                    <a:latin typeface="+mn-ea"/>
                  </a:rPr>
                  <a:t>입력게이트 수식</a:t>
                </a:r>
                <a:endParaRPr lang="en-US" altLang="ko-KR" sz="1200" dirty="0">
                  <a:latin typeface="+mn-ea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en-US" altLang="ko-KR" sz="1200" b="0" i="1" baseline="-25000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pt-BR" altLang="ko-KR" sz="12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l-GR" altLang="ko-KR" sz="1200" dirty="0">
                          <a:solidFill>
                            <a:srgbClr val="040C28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𝑤𝑜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h𝑡</m:t>
                      </m:r>
                      <m:r>
                        <a:rPr lang="en-US" altLang="ko-KR" sz="1200" b="0" i="1" baseline="-25000" smtClean="0">
                          <a:latin typeface="Cambria Math" panose="02040503050406030204" pitchFamily="18" charset="0"/>
                        </a:rPr>
                        <m:t>−1,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1200" b="0" i="1" baseline="-25000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])</m:t>
                      </m:r>
                    </m:oMath>
                  </m:oMathPara>
                </a14:m>
                <a:endParaRPr lang="en-US" altLang="ko-KR" sz="1200" dirty="0">
                  <a:latin typeface="+mn-ea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200" b="0" i="1" baseline="-25000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ko-KR" sz="1200" b="0" i="0" smtClean="0">
                          <a:latin typeface="Cambria Math" panose="02040503050406030204" pitchFamily="18" charset="0"/>
                        </a:rPr>
                        <m:t>o</m:t>
                      </m:r>
                      <m:r>
                        <m:rPr>
                          <m:sty m:val="p"/>
                        </m:rPr>
                        <a:rPr lang="en-US" altLang="ko-KR" sz="1200" b="0" i="0" baseline="-25000" smtClean="0"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m:rPr>
                          <m:sty m:val="p"/>
                        </m:rPr>
                        <a:rPr lang="en-US" altLang="ko-KR" sz="12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tanh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⁡(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𝑐𝑡</m:t>
                      </m:r>
                      <m:r>
                        <a:rPr lang="en-US" altLang="ko-KR" sz="1200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−1)</m:t>
                      </m:r>
                    </m:oMath>
                  </m:oMathPara>
                </a14:m>
                <a:endParaRPr lang="en-US" altLang="ko-KR" sz="1200" dirty="0">
                  <a:latin typeface="+mn-ea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4170AAE7-C6E3-9F4E-DA29-BD82CD7BAF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3782" y="1795615"/>
                <a:ext cx="3354669" cy="916982"/>
              </a:xfrm>
              <a:prstGeom prst="rect">
                <a:avLst/>
              </a:prstGeom>
              <a:blipFill>
                <a:blip r:embed="rId3"/>
                <a:stretch>
                  <a:fillRect l="-1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1" name="그룹 180">
            <a:extLst>
              <a:ext uri="{FF2B5EF4-FFF2-40B4-BE49-F238E27FC236}">
                <a16:creationId xmlns:a16="http://schemas.microsoft.com/office/drawing/2014/main" id="{DDCBCB8B-4E28-DFEB-47F0-CA6AC5BFF74F}"/>
              </a:ext>
            </a:extLst>
          </p:cNvPr>
          <p:cNvGrpSpPr/>
          <p:nvPr/>
        </p:nvGrpSpPr>
        <p:grpSpPr>
          <a:xfrm>
            <a:off x="1272927" y="3642421"/>
            <a:ext cx="9432397" cy="2692776"/>
            <a:chOff x="1231665" y="3625869"/>
            <a:chExt cx="9432397" cy="2692776"/>
          </a:xfrm>
        </p:grpSpPr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879E56DF-1E30-1A7D-1D4C-FFFD926BCEB6}"/>
                </a:ext>
              </a:extLst>
            </p:cNvPr>
            <p:cNvGrpSpPr/>
            <p:nvPr/>
          </p:nvGrpSpPr>
          <p:grpSpPr>
            <a:xfrm>
              <a:off x="1231665" y="3645628"/>
              <a:ext cx="4568062" cy="2673017"/>
              <a:chOff x="4002465" y="3730307"/>
              <a:chExt cx="4568062" cy="2673017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12C4FBE0-ED10-0398-826A-1850E7F05D38}"/>
                  </a:ext>
                </a:extLst>
              </p:cNvPr>
              <p:cNvSpPr/>
              <p:nvPr/>
            </p:nvSpPr>
            <p:spPr>
              <a:xfrm>
                <a:off x="4542496" y="4146265"/>
                <a:ext cx="3354669" cy="1788089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11" name="직선 화살표 연결선 10">
                <a:extLst>
                  <a:ext uri="{FF2B5EF4-FFF2-40B4-BE49-F238E27FC236}">
                    <a16:creationId xmlns:a16="http://schemas.microsoft.com/office/drawing/2014/main" id="{9E62AB2F-B53B-FE1E-35C2-07D4E998BF67}"/>
                  </a:ext>
                </a:extLst>
              </p:cNvPr>
              <p:cNvCxnSpPr>
                <a:cxnSpLocks/>
                <a:stCxn id="33" idx="3"/>
              </p:cNvCxnSpPr>
              <p:nvPr/>
            </p:nvCxnSpPr>
            <p:spPr>
              <a:xfrm>
                <a:off x="4530521" y="4389560"/>
                <a:ext cx="3593359" cy="1305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화살표 연결선 19">
                <a:extLst>
                  <a:ext uri="{FF2B5EF4-FFF2-40B4-BE49-F238E27FC236}">
                    <a16:creationId xmlns:a16="http://schemas.microsoft.com/office/drawing/2014/main" id="{E159C148-9A3E-14FA-A294-93D3909B823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89165" y="5596099"/>
                <a:ext cx="0" cy="19776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id="{4F4B61DF-901F-A547-0C55-27F3FC86FB9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476711" y="5793860"/>
                <a:ext cx="2312454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>
                <a:extLst>
                  <a:ext uri="{FF2B5EF4-FFF2-40B4-BE49-F238E27FC236}">
                    <a16:creationId xmlns:a16="http://schemas.microsoft.com/office/drawing/2014/main" id="{E7D09724-970E-17CB-E4BE-A294BBAC37A6}"/>
                  </a:ext>
                </a:extLst>
              </p:cNvPr>
              <p:cNvCxnSpPr/>
              <p:nvPr/>
            </p:nvCxnSpPr>
            <p:spPr>
              <a:xfrm>
                <a:off x="4925939" y="5793860"/>
                <a:ext cx="0" cy="28098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E28D84B-F0CE-E2DB-0BE5-257A1CE43401}"/>
                  </a:ext>
                </a:extLst>
              </p:cNvPr>
              <p:cNvSpPr txBox="1"/>
              <p:nvPr/>
            </p:nvSpPr>
            <p:spPr>
              <a:xfrm>
                <a:off x="5958354" y="3943571"/>
                <a:ext cx="654346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700" dirty="0"/>
                  <a:t>입력 게이트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7B924B2-953C-F0FC-0F3C-6418F18747C4}"/>
                  </a:ext>
                </a:extLst>
              </p:cNvPr>
              <p:cNvSpPr txBox="1"/>
              <p:nvPr/>
            </p:nvSpPr>
            <p:spPr>
              <a:xfrm>
                <a:off x="8160277" y="4126284"/>
                <a:ext cx="269626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700" dirty="0"/>
                  <a:t>셀</a:t>
                </a: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4F67EA1D-580B-ECE6-15E5-27AEE647D1FC}"/>
                  </a:ext>
                </a:extLst>
              </p:cNvPr>
              <p:cNvSpPr txBox="1"/>
              <p:nvPr/>
            </p:nvSpPr>
            <p:spPr>
              <a:xfrm>
                <a:off x="4120271" y="4274144"/>
                <a:ext cx="410250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/>
                  <a:t>c</a:t>
                </a:r>
                <a:r>
                  <a:rPr lang="en-US" altLang="ko-KR" sz="900" baseline="-25000" dirty="0"/>
                  <a:t>t-1</a:t>
                </a:r>
                <a:endParaRPr lang="ko-KR" altLang="en-US" sz="900" baseline="-25000" dirty="0"/>
              </a:p>
            </p:txBody>
          </p:sp>
          <p:grpSp>
            <p:nvGrpSpPr>
              <p:cNvPr id="35" name="그룹 34">
                <a:extLst>
                  <a:ext uri="{FF2B5EF4-FFF2-40B4-BE49-F238E27FC236}">
                    <a16:creationId xmlns:a16="http://schemas.microsoft.com/office/drawing/2014/main" id="{BEE559D4-4B6C-4128-912A-4BAC598AC36B}"/>
                  </a:ext>
                </a:extLst>
              </p:cNvPr>
              <p:cNvGrpSpPr/>
              <p:nvPr/>
            </p:nvGrpSpPr>
            <p:grpSpPr>
              <a:xfrm>
                <a:off x="4002465" y="5660289"/>
                <a:ext cx="569387" cy="338492"/>
                <a:chOff x="5701880" y="5749786"/>
                <a:chExt cx="569387" cy="338492"/>
              </a:xfrm>
            </p:grpSpPr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1C1E04B2-1163-6DD7-0AEB-19CCF55B8638}"/>
                    </a:ext>
                  </a:extLst>
                </p:cNvPr>
                <p:cNvSpPr txBox="1"/>
                <p:nvPr/>
              </p:nvSpPr>
              <p:spPr>
                <a:xfrm>
                  <a:off x="5701880" y="5888223"/>
                  <a:ext cx="569387" cy="20005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700"/>
                    <a:t>과거 정보</a:t>
                  </a:r>
                  <a:endParaRPr lang="ko-KR" altLang="en-US" sz="700" dirty="0"/>
                </a:p>
              </p:txBody>
            </p:sp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33C69854-A662-7A59-0FF6-3FC6E7B95672}"/>
                    </a:ext>
                  </a:extLst>
                </p:cNvPr>
                <p:cNvSpPr txBox="1"/>
                <p:nvPr/>
              </p:nvSpPr>
              <p:spPr>
                <a:xfrm>
                  <a:off x="5795264" y="5749786"/>
                  <a:ext cx="410250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900" dirty="0"/>
                    <a:t>h</a:t>
                  </a:r>
                  <a:r>
                    <a:rPr lang="en-US" altLang="ko-KR" sz="900" baseline="-25000" dirty="0"/>
                    <a:t>t-1</a:t>
                  </a:r>
                  <a:endParaRPr lang="ko-KR" altLang="en-US" sz="900" baseline="-25000" dirty="0"/>
                </a:p>
              </p:txBody>
            </p:sp>
          </p:grpSp>
          <p:grpSp>
            <p:nvGrpSpPr>
              <p:cNvPr id="38" name="그룹 37">
                <a:extLst>
                  <a:ext uri="{FF2B5EF4-FFF2-40B4-BE49-F238E27FC236}">
                    <a16:creationId xmlns:a16="http://schemas.microsoft.com/office/drawing/2014/main" id="{27FB8B3E-608B-5FE8-7DBA-5E76124A2215}"/>
                  </a:ext>
                </a:extLst>
              </p:cNvPr>
              <p:cNvGrpSpPr/>
              <p:nvPr/>
            </p:nvGrpSpPr>
            <p:grpSpPr>
              <a:xfrm>
                <a:off x="4626178" y="6035483"/>
                <a:ext cx="654346" cy="367841"/>
                <a:chOff x="6327562" y="6132832"/>
                <a:chExt cx="654346" cy="367841"/>
              </a:xfrm>
            </p:grpSpPr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0E590336-E1A5-2F62-BEAF-1F6188C3D962}"/>
                    </a:ext>
                  </a:extLst>
                </p:cNvPr>
                <p:cNvSpPr txBox="1"/>
                <p:nvPr/>
              </p:nvSpPr>
              <p:spPr>
                <a:xfrm>
                  <a:off x="6327562" y="6300618"/>
                  <a:ext cx="654346" cy="20005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700" dirty="0"/>
                    <a:t>현재 데이터</a:t>
                  </a:r>
                </a:p>
              </p:txBody>
            </p:sp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4923E886-FA4B-2214-E6EE-D6920232667C}"/>
                    </a:ext>
                  </a:extLst>
                </p:cNvPr>
                <p:cNvSpPr txBox="1"/>
                <p:nvPr/>
              </p:nvSpPr>
              <p:spPr>
                <a:xfrm>
                  <a:off x="6524240" y="6132832"/>
                  <a:ext cx="410250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900" dirty="0" err="1"/>
                    <a:t>x</a:t>
                  </a:r>
                  <a:r>
                    <a:rPr lang="en-US" altLang="ko-KR" sz="900" baseline="-25000" dirty="0" err="1"/>
                    <a:t>t</a:t>
                  </a:r>
                  <a:endParaRPr lang="ko-KR" altLang="en-US" sz="900" baseline="-25000" dirty="0"/>
                </a:p>
              </p:txBody>
            </p:sp>
          </p:grp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B92EB2D2-6348-2C4E-09D3-CCA541FFD2B7}"/>
                  </a:ext>
                </a:extLst>
              </p:cNvPr>
              <p:cNvSpPr txBox="1"/>
              <p:nvPr/>
            </p:nvSpPr>
            <p:spPr>
              <a:xfrm>
                <a:off x="8160277" y="4281778"/>
                <a:ext cx="410250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 err="1"/>
                  <a:t>c</a:t>
                </a:r>
                <a:r>
                  <a:rPr lang="en-US" altLang="ko-KR" sz="900" baseline="-25000" dirty="0" err="1"/>
                  <a:t>t</a:t>
                </a:r>
                <a:endParaRPr lang="ko-KR" altLang="en-US" sz="900" baseline="-25000" dirty="0"/>
              </a:p>
            </p:txBody>
          </p: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E655EAB7-8E2C-2F85-B615-F1126877B8D4}"/>
                  </a:ext>
                </a:extLst>
              </p:cNvPr>
              <p:cNvSpPr/>
              <p:nvPr/>
            </p:nvSpPr>
            <p:spPr>
              <a:xfrm>
                <a:off x="6612700" y="5326676"/>
                <a:ext cx="352931" cy="269423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l-GR" altLang="ko-KR" b="0" i="0" dirty="0">
                    <a:solidFill>
                      <a:srgbClr val="040C28"/>
                    </a:solidFill>
                    <a:effectLst/>
                    <a:latin typeface="+mj-ea"/>
                    <a:ea typeface="+mj-ea"/>
                  </a:rPr>
                  <a:t>σ</a:t>
                </a:r>
                <a:endParaRPr lang="ko-KR" altLang="en-US" dirty="0">
                  <a:latin typeface="+mj-ea"/>
                  <a:ea typeface="+mj-ea"/>
                </a:endParaRP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0E5C8D31-A0C9-44F1-6101-44DB013C36B7}"/>
                  </a:ext>
                </a:extLst>
              </p:cNvPr>
              <p:cNvSpPr txBox="1"/>
              <p:nvPr/>
            </p:nvSpPr>
            <p:spPr>
              <a:xfrm>
                <a:off x="6511034" y="5574599"/>
                <a:ext cx="299377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/>
                  <a:t>w</a:t>
                </a:r>
                <a:r>
                  <a:rPr lang="en-US" altLang="ko-KR" sz="900" baseline="-25000" dirty="0"/>
                  <a:t>o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6" name="TextBox 65">
                    <a:extLst>
                      <a:ext uri="{FF2B5EF4-FFF2-40B4-BE49-F238E27FC236}">
                        <a16:creationId xmlns:a16="http://schemas.microsoft.com/office/drawing/2014/main" id="{A86CE331-DA0D-EC1B-E8CE-2724A0DBDE99}"/>
                      </a:ext>
                    </a:extLst>
                  </p:cNvPr>
                  <p:cNvSpPr txBox="1"/>
                  <p:nvPr/>
                </p:nvSpPr>
                <p:spPr>
                  <a:xfrm>
                    <a:off x="6872279" y="4764339"/>
                    <a:ext cx="185962" cy="153888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1000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  <m:r>
                            <a:rPr lang="en-US" altLang="ko-KR" sz="1000" b="0" i="1" baseline="-2500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oMath>
                      </m:oMathPara>
                    </a14:m>
                    <a:endParaRPr lang="ko-KR" altLang="en-US" sz="1000" baseline="-25000" dirty="0"/>
                  </a:p>
                </p:txBody>
              </p:sp>
            </mc:Choice>
            <mc:Fallback xmlns="">
              <p:sp>
                <p:nvSpPr>
                  <p:cNvPr id="66" name="TextBox 65">
                    <a:extLst>
                      <a:ext uri="{FF2B5EF4-FFF2-40B4-BE49-F238E27FC236}">
                        <a16:creationId xmlns:a16="http://schemas.microsoft.com/office/drawing/2014/main" id="{A86CE331-DA0D-EC1B-E8CE-2724A0DBDE9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72279" y="4764339"/>
                    <a:ext cx="185962" cy="153888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b="-11538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B75D87DA-39AC-F2BE-3622-19C0B4576CBA}"/>
                  </a:ext>
                </a:extLst>
              </p:cNvPr>
              <p:cNvSpPr txBox="1"/>
              <p:nvPr/>
            </p:nvSpPr>
            <p:spPr>
              <a:xfrm>
                <a:off x="6173298" y="4466450"/>
                <a:ext cx="90922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ko-KR" altLang="en-US" sz="700" dirty="0" err="1"/>
                  <a:t>하이퍼볼릭</a:t>
                </a:r>
                <a:r>
                  <a:rPr lang="ko-KR" altLang="en-US" sz="700" dirty="0"/>
                  <a:t> 탄젠트</a:t>
                </a:r>
                <a:endParaRPr lang="en-US" altLang="ko-KR" sz="700" dirty="0"/>
              </a:p>
              <a:p>
                <a:pPr algn="r"/>
                <a:r>
                  <a:rPr lang="ko-KR" altLang="en-US" sz="700" dirty="0"/>
                  <a:t>활성화함수</a:t>
                </a:r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BE9B0C80-9662-313F-FADB-830F81DCEFCD}"/>
                  </a:ext>
                </a:extLst>
              </p:cNvPr>
              <p:cNvSpPr txBox="1"/>
              <p:nvPr/>
            </p:nvSpPr>
            <p:spPr>
              <a:xfrm>
                <a:off x="5470474" y="5353577"/>
                <a:ext cx="1124027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ko-KR" altLang="en-US" sz="700" dirty="0" err="1"/>
                  <a:t>시그모이드</a:t>
                </a:r>
                <a:r>
                  <a:rPr lang="ko-KR" altLang="en-US" sz="700" dirty="0"/>
                  <a:t> 활성화 함수</a:t>
                </a:r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D07FCB02-D6B7-704C-31A6-CF57B111CE24}"/>
                  </a:ext>
                </a:extLst>
              </p:cNvPr>
              <p:cNvSpPr txBox="1"/>
              <p:nvPr/>
            </p:nvSpPr>
            <p:spPr>
              <a:xfrm>
                <a:off x="8169133" y="5678444"/>
                <a:ext cx="290789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 err="1"/>
                  <a:t>h</a:t>
                </a:r>
                <a:r>
                  <a:rPr lang="en-US" altLang="ko-KR" sz="900" baseline="-25000" dirty="0" err="1"/>
                  <a:t>t</a:t>
                </a:r>
                <a:endParaRPr lang="ko-KR" altLang="en-US" sz="900" baseline="-25000" dirty="0"/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FC7E056A-8B23-B07B-36A7-8EF90AA4B98E}"/>
                  </a:ext>
                </a:extLst>
              </p:cNvPr>
              <p:cNvSpPr txBox="1"/>
              <p:nvPr/>
            </p:nvSpPr>
            <p:spPr>
              <a:xfrm>
                <a:off x="7613330" y="3730307"/>
                <a:ext cx="290789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 err="1"/>
                  <a:t>h</a:t>
                </a:r>
                <a:r>
                  <a:rPr lang="en-US" altLang="ko-KR" sz="900" baseline="-25000" dirty="0" err="1"/>
                  <a:t>t</a:t>
                </a:r>
                <a:endParaRPr lang="ko-KR" altLang="en-US" sz="900" baseline="-25000" dirty="0"/>
              </a:p>
            </p:txBody>
          </p:sp>
        </p:grpSp>
        <p:cxnSp>
          <p:nvCxnSpPr>
            <p:cNvPr id="5" name="직선 화살표 연결선 4">
              <a:extLst>
                <a:ext uri="{FF2B5EF4-FFF2-40B4-BE49-F238E27FC236}">
                  <a16:creationId xmlns:a16="http://schemas.microsoft.com/office/drawing/2014/main" id="{89013886-A50C-F928-9552-78C6A09ECFA2}"/>
                </a:ext>
              </a:extLst>
            </p:cNvPr>
            <p:cNvCxnSpPr>
              <a:cxnSpLocks/>
            </p:cNvCxnSpPr>
            <p:nvPr/>
          </p:nvCxnSpPr>
          <p:spPr>
            <a:xfrm>
              <a:off x="4530877" y="5709181"/>
              <a:ext cx="822203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화살표 연결선 14">
              <a:extLst>
                <a:ext uri="{FF2B5EF4-FFF2-40B4-BE49-F238E27FC236}">
                  <a16:creationId xmlns:a16="http://schemas.microsoft.com/office/drawing/2014/main" id="{44010532-2863-E426-52D9-6F5897EA23AF}"/>
                </a:ext>
              </a:extLst>
            </p:cNvPr>
            <p:cNvCxnSpPr/>
            <p:nvPr/>
          </p:nvCxnSpPr>
          <p:spPr>
            <a:xfrm flipV="1">
              <a:off x="4987925" y="3858892"/>
              <a:ext cx="0" cy="185028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78B794EA-08D6-35C3-922F-36750DBB5A7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18365" y="4878657"/>
              <a:ext cx="0" cy="36334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19D64941-C2F0-FCB1-AA30-0CEC968C2BEA}"/>
                </a:ext>
              </a:extLst>
            </p:cNvPr>
            <p:cNvSpPr/>
            <p:nvPr/>
          </p:nvSpPr>
          <p:spPr>
            <a:xfrm>
              <a:off x="4386877" y="4734657"/>
              <a:ext cx="288000" cy="2880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FF0000"/>
                  </a:solidFill>
                </a:rPr>
                <a:t>X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9DE1DB06-5022-BAF4-D371-0F05DD6E8BDD}"/>
                </a:ext>
              </a:extLst>
            </p:cNvPr>
            <p:cNvCxnSpPr>
              <a:stCxn id="21" idx="4"/>
            </p:cNvCxnSpPr>
            <p:nvPr/>
          </p:nvCxnSpPr>
          <p:spPr>
            <a:xfrm>
              <a:off x="4530877" y="5022657"/>
              <a:ext cx="0" cy="68652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화살표 연결선 47">
              <a:extLst>
                <a:ext uri="{FF2B5EF4-FFF2-40B4-BE49-F238E27FC236}">
                  <a16:creationId xmlns:a16="http://schemas.microsoft.com/office/drawing/2014/main" id="{08DF081E-F195-34F1-D1FB-80466C030413}"/>
                </a:ext>
              </a:extLst>
            </p:cNvPr>
            <p:cNvCxnSpPr>
              <a:cxnSpLocks/>
              <a:endCxn id="21" idx="2"/>
            </p:cNvCxnSpPr>
            <p:nvPr/>
          </p:nvCxnSpPr>
          <p:spPr>
            <a:xfrm>
              <a:off x="4018365" y="4878657"/>
              <a:ext cx="36851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사각형: 둥근 모서리 55">
              <a:extLst>
                <a:ext uri="{FF2B5EF4-FFF2-40B4-BE49-F238E27FC236}">
                  <a16:creationId xmlns:a16="http://schemas.microsoft.com/office/drawing/2014/main" id="{9F03428B-1A8F-3D82-7C8E-5AA6BA8327DD}"/>
                </a:ext>
              </a:extLst>
            </p:cNvPr>
            <p:cNvSpPr/>
            <p:nvPr/>
          </p:nvSpPr>
          <p:spPr>
            <a:xfrm>
              <a:off x="4295133" y="4435368"/>
              <a:ext cx="471487" cy="200055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rgbClr val="FF0000"/>
                  </a:solidFill>
                </a:rPr>
                <a:t>tanh</a:t>
              </a:r>
              <a:endParaRPr lang="ko-KR" altLang="en-US" sz="1000" dirty="0">
                <a:solidFill>
                  <a:srgbClr val="FF0000"/>
                </a:solidFill>
              </a:endParaRPr>
            </a:p>
          </p:txBody>
        </p:sp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id="{F064102E-D3F7-ED35-FE0D-EAC8A45F9AE6}"/>
                </a:ext>
              </a:extLst>
            </p:cNvPr>
            <p:cNvCxnSpPr>
              <a:stCxn id="56" idx="2"/>
              <a:endCxn id="21" idx="0"/>
            </p:cNvCxnSpPr>
            <p:nvPr/>
          </p:nvCxnSpPr>
          <p:spPr>
            <a:xfrm>
              <a:off x="4530877" y="4635423"/>
              <a:ext cx="0" cy="9923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연결선 60">
              <a:extLst>
                <a:ext uri="{FF2B5EF4-FFF2-40B4-BE49-F238E27FC236}">
                  <a16:creationId xmlns:a16="http://schemas.microsoft.com/office/drawing/2014/main" id="{5FCDD5A7-3B24-6864-BBDD-8046A9DE40D3}"/>
                </a:ext>
              </a:extLst>
            </p:cNvPr>
            <p:cNvCxnSpPr>
              <a:stCxn id="56" idx="0"/>
            </p:cNvCxnSpPr>
            <p:nvPr/>
          </p:nvCxnSpPr>
          <p:spPr>
            <a:xfrm flipH="1" flipV="1">
              <a:off x="4530876" y="4326467"/>
              <a:ext cx="1" cy="10890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1" name="그룹 80">
              <a:extLst>
                <a:ext uri="{FF2B5EF4-FFF2-40B4-BE49-F238E27FC236}">
                  <a16:creationId xmlns:a16="http://schemas.microsoft.com/office/drawing/2014/main" id="{50305454-A847-00C8-5C79-00FF3AB02084}"/>
                </a:ext>
              </a:extLst>
            </p:cNvPr>
            <p:cNvGrpSpPr/>
            <p:nvPr/>
          </p:nvGrpSpPr>
          <p:grpSpPr>
            <a:xfrm>
              <a:off x="5152732" y="3625869"/>
              <a:ext cx="5511330" cy="2673017"/>
              <a:chOff x="3059197" y="3730307"/>
              <a:chExt cx="5511330" cy="2673017"/>
            </a:xfrm>
          </p:grpSpPr>
          <p:sp>
            <p:nvSpPr>
              <p:cNvPr id="102" name="직사각형 101">
                <a:extLst>
                  <a:ext uri="{FF2B5EF4-FFF2-40B4-BE49-F238E27FC236}">
                    <a16:creationId xmlns:a16="http://schemas.microsoft.com/office/drawing/2014/main" id="{9EA7B318-D84D-9FC9-7FC0-4AF87FBB6098}"/>
                  </a:ext>
                </a:extLst>
              </p:cNvPr>
              <p:cNvSpPr/>
              <p:nvPr/>
            </p:nvSpPr>
            <p:spPr>
              <a:xfrm>
                <a:off x="4542496" y="4146265"/>
                <a:ext cx="3354669" cy="1788089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103" name="직선 화살표 연결선 102">
                <a:extLst>
                  <a:ext uri="{FF2B5EF4-FFF2-40B4-BE49-F238E27FC236}">
                    <a16:creationId xmlns:a16="http://schemas.microsoft.com/office/drawing/2014/main" id="{9F363B5E-B829-5286-9B1F-86C561C0B23B}"/>
                  </a:ext>
                </a:extLst>
              </p:cNvPr>
              <p:cNvCxnSpPr>
                <a:cxnSpLocks/>
                <a:stCxn id="113" idx="3"/>
              </p:cNvCxnSpPr>
              <p:nvPr/>
            </p:nvCxnSpPr>
            <p:spPr>
              <a:xfrm>
                <a:off x="4530521" y="4389560"/>
                <a:ext cx="3593359" cy="1305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직선 화살표 연결선 103">
                <a:extLst>
                  <a:ext uri="{FF2B5EF4-FFF2-40B4-BE49-F238E27FC236}">
                    <a16:creationId xmlns:a16="http://schemas.microsoft.com/office/drawing/2014/main" id="{E8C8F26C-9768-F3A4-F003-7962A108EAF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89165" y="5596099"/>
                <a:ext cx="0" cy="19776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직선 연결선 105">
                <a:extLst>
                  <a:ext uri="{FF2B5EF4-FFF2-40B4-BE49-F238E27FC236}">
                    <a16:creationId xmlns:a16="http://schemas.microsoft.com/office/drawing/2014/main" id="{9CB8796B-0569-A02B-C7A1-04005A4C7E5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476711" y="5793860"/>
                <a:ext cx="2312454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직선 연결선 106">
                <a:extLst>
                  <a:ext uri="{FF2B5EF4-FFF2-40B4-BE49-F238E27FC236}">
                    <a16:creationId xmlns:a16="http://schemas.microsoft.com/office/drawing/2014/main" id="{3B6C1793-E8B6-01E2-D3C6-BBEBD03C3203}"/>
                  </a:ext>
                </a:extLst>
              </p:cNvPr>
              <p:cNvCxnSpPr/>
              <p:nvPr/>
            </p:nvCxnSpPr>
            <p:spPr>
              <a:xfrm>
                <a:off x="4925939" y="5793860"/>
                <a:ext cx="0" cy="28098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453E1AE2-1FED-339D-816E-9DAED38D68B4}"/>
                  </a:ext>
                </a:extLst>
              </p:cNvPr>
              <p:cNvSpPr txBox="1"/>
              <p:nvPr/>
            </p:nvSpPr>
            <p:spPr>
              <a:xfrm>
                <a:off x="5958354" y="3943571"/>
                <a:ext cx="654346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700" dirty="0"/>
                  <a:t>입력 게이트</a:t>
                </a:r>
              </a:p>
            </p:txBody>
          </p:sp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7B1B6A95-1729-749A-3CEB-14CB9970B11B}"/>
                  </a:ext>
                </a:extLst>
              </p:cNvPr>
              <p:cNvSpPr txBox="1"/>
              <p:nvPr/>
            </p:nvSpPr>
            <p:spPr>
              <a:xfrm>
                <a:off x="8160277" y="4126284"/>
                <a:ext cx="269626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700" dirty="0"/>
                  <a:t>셀</a:t>
                </a:r>
              </a:p>
            </p:txBody>
          </p:sp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575CA23B-0BCA-6D75-4595-F79B73F5C471}"/>
                  </a:ext>
                </a:extLst>
              </p:cNvPr>
              <p:cNvSpPr txBox="1"/>
              <p:nvPr/>
            </p:nvSpPr>
            <p:spPr>
              <a:xfrm>
                <a:off x="4120271" y="4274144"/>
                <a:ext cx="410250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/>
                  <a:t>c</a:t>
                </a:r>
                <a:r>
                  <a:rPr lang="en-US" altLang="ko-KR" sz="900" baseline="-25000" dirty="0"/>
                  <a:t>t-1</a:t>
                </a:r>
                <a:endParaRPr lang="ko-KR" altLang="en-US" sz="900" baseline="-25000" dirty="0"/>
              </a:p>
            </p:txBody>
          </p:sp>
          <p:grpSp>
            <p:nvGrpSpPr>
              <p:cNvPr id="115" name="그룹 114">
                <a:extLst>
                  <a:ext uri="{FF2B5EF4-FFF2-40B4-BE49-F238E27FC236}">
                    <a16:creationId xmlns:a16="http://schemas.microsoft.com/office/drawing/2014/main" id="{CDE45251-7710-1C02-C666-8B10C0BDFEB7}"/>
                  </a:ext>
                </a:extLst>
              </p:cNvPr>
              <p:cNvGrpSpPr/>
              <p:nvPr/>
            </p:nvGrpSpPr>
            <p:grpSpPr>
              <a:xfrm>
                <a:off x="4002465" y="5660289"/>
                <a:ext cx="569387" cy="338492"/>
                <a:chOff x="5701880" y="5749786"/>
                <a:chExt cx="569387" cy="338492"/>
              </a:xfrm>
            </p:grpSpPr>
            <p:sp>
              <p:nvSpPr>
                <p:cNvPr id="131" name="TextBox 130">
                  <a:extLst>
                    <a:ext uri="{FF2B5EF4-FFF2-40B4-BE49-F238E27FC236}">
                      <a16:creationId xmlns:a16="http://schemas.microsoft.com/office/drawing/2014/main" id="{16E7C267-CDEB-8818-7E09-8DB89AA9181D}"/>
                    </a:ext>
                  </a:extLst>
                </p:cNvPr>
                <p:cNvSpPr txBox="1"/>
                <p:nvPr/>
              </p:nvSpPr>
              <p:spPr>
                <a:xfrm>
                  <a:off x="5701880" y="5888223"/>
                  <a:ext cx="569387" cy="20005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700"/>
                    <a:t>과거 정보</a:t>
                  </a:r>
                  <a:endParaRPr lang="ko-KR" altLang="en-US" sz="700" dirty="0"/>
                </a:p>
              </p:txBody>
            </p:sp>
            <p:sp>
              <p:nvSpPr>
                <p:cNvPr id="132" name="TextBox 131">
                  <a:extLst>
                    <a:ext uri="{FF2B5EF4-FFF2-40B4-BE49-F238E27FC236}">
                      <a16:creationId xmlns:a16="http://schemas.microsoft.com/office/drawing/2014/main" id="{A19CC13C-EBD2-DB98-DCA7-362124F45BAD}"/>
                    </a:ext>
                  </a:extLst>
                </p:cNvPr>
                <p:cNvSpPr txBox="1"/>
                <p:nvPr/>
              </p:nvSpPr>
              <p:spPr>
                <a:xfrm>
                  <a:off x="5795264" y="5749786"/>
                  <a:ext cx="410250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900" dirty="0"/>
                    <a:t>h</a:t>
                  </a:r>
                  <a:r>
                    <a:rPr lang="en-US" altLang="ko-KR" sz="900" baseline="-25000" dirty="0"/>
                    <a:t>t-1</a:t>
                  </a:r>
                  <a:endParaRPr lang="ko-KR" altLang="en-US" sz="900" baseline="-25000" dirty="0"/>
                </a:p>
              </p:txBody>
            </p:sp>
          </p:grpSp>
          <p:grpSp>
            <p:nvGrpSpPr>
              <p:cNvPr id="116" name="그룹 115">
                <a:extLst>
                  <a:ext uri="{FF2B5EF4-FFF2-40B4-BE49-F238E27FC236}">
                    <a16:creationId xmlns:a16="http://schemas.microsoft.com/office/drawing/2014/main" id="{E2A2C55A-D63C-481E-A9EF-266099E9FA03}"/>
                  </a:ext>
                </a:extLst>
              </p:cNvPr>
              <p:cNvGrpSpPr/>
              <p:nvPr/>
            </p:nvGrpSpPr>
            <p:grpSpPr>
              <a:xfrm>
                <a:off x="4626178" y="6035483"/>
                <a:ext cx="654346" cy="367841"/>
                <a:chOff x="6327562" y="6132832"/>
                <a:chExt cx="654346" cy="367841"/>
              </a:xfrm>
            </p:grpSpPr>
            <p:sp>
              <p:nvSpPr>
                <p:cNvPr id="129" name="TextBox 128">
                  <a:extLst>
                    <a:ext uri="{FF2B5EF4-FFF2-40B4-BE49-F238E27FC236}">
                      <a16:creationId xmlns:a16="http://schemas.microsoft.com/office/drawing/2014/main" id="{7DC9E5EF-1E28-7530-D553-82D13130A6B9}"/>
                    </a:ext>
                  </a:extLst>
                </p:cNvPr>
                <p:cNvSpPr txBox="1"/>
                <p:nvPr/>
              </p:nvSpPr>
              <p:spPr>
                <a:xfrm>
                  <a:off x="6327562" y="6300618"/>
                  <a:ext cx="654346" cy="20005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700" dirty="0"/>
                    <a:t>현재 데이터</a:t>
                  </a:r>
                </a:p>
              </p:txBody>
            </p:sp>
            <p:sp>
              <p:nvSpPr>
                <p:cNvPr id="130" name="TextBox 129">
                  <a:extLst>
                    <a:ext uri="{FF2B5EF4-FFF2-40B4-BE49-F238E27FC236}">
                      <a16:creationId xmlns:a16="http://schemas.microsoft.com/office/drawing/2014/main" id="{56E35B0D-0E9C-A048-FB88-A94942DB9968}"/>
                    </a:ext>
                  </a:extLst>
                </p:cNvPr>
                <p:cNvSpPr txBox="1"/>
                <p:nvPr/>
              </p:nvSpPr>
              <p:spPr>
                <a:xfrm>
                  <a:off x="6524240" y="6132832"/>
                  <a:ext cx="410250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900" dirty="0" err="1"/>
                    <a:t>x</a:t>
                  </a:r>
                  <a:r>
                    <a:rPr lang="en-US" altLang="ko-KR" sz="900" baseline="-25000" dirty="0" err="1"/>
                    <a:t>t</a:t>
                  </a:r>
                  <a:endParaRPr lang="ko-KR" altLang="en-US" sz="900" baseline="-25000" dirty="0"/>
                </a:p>
              </p:txBody>
            </p:sp>
          </p:grpSp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68175C4D-75B6-62E9-4FC2-624769E334FE}"/>
                  </a:ext>
                </a:extLst>
              </p:cNvPr>
              <p:cNvSpPr txBox="1"/>
              <p:nvPr/>
            </p:nvSpPr>
            <p:spPr>
              <a:xfrm>
                <a:off x="8160277" y="4281778"/>
                <a:ext cx="410250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 err="1"/>
                  <a:t>c</a:t>
                </a:r>
                <a:r>
                  <a:rPr lang="en-US" altLang="ko-KR" sz="900" baseline="-25000" dirty="0" err="1"/>
                  <a:t>t</a:t>
                </a:r>
                <a:endParaRPr lang="ko-KR" altLang="en-US" sz="900" baseline="-25000" dirty="0"/>
              </a:p>
            </p:txBody>
          </p:sp>
          <p:sp>
            <p:nvSpPr>
              <p:cNvPr id="119" name="직사각형 118">
                <a:extLst>
                  <a:ext uri="{FF2B5EF4-FFF2-40B4-BE49-F238E27FC236}">
                    <a16:creationId xmlns:a16="http://schemas.microsoft.com/office/drawing/2014/main" id="{945BA30B-B936-2C9C-29CE-653274F50F4B}"/>
                  </a:ext>
                </a:extLst>
              </p:cNvPr>
              <p:cNvSpPr/>
              <p:nvPr/>
            </p:nvSpPr>
            <p:spPr>
              <a:xfrm>
                <a:off x="6612700" y="5326676"/>
                <a:ext cx="352931" cy="269423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l-GR" altLang="ko-KR" b="0" i="0" dirty="0">
                    <a:solidFill>
                      <a:srgbClr val="040C28"/>
                    </a:solidFill>
                    <a:effectLst/>
                    <a:latin typeface="+mj-ea"/>
                    <a:ea typeface="+mj-ea"/>
                  </a:rPr>
                  <a:t>σ</a:t>
                </a:r>
                <a:endParaRPr lang="ko-KR" altLang="en-US" dirty="0">
                  <a:latin typeface="+mj-ea"/>
                  <a:ea typeface="+mj-ea"/>
                </a:endParaRPr>
              </a:p>
            </p:txBody>
          </p:sp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C47EEF56-763C-0110-A937-388D30BCC804}"/>
                  </a:ext>
                </a:extLst>
              </p:cNvPr>
              <p:cNvSpPr txBox="1"/>
              <p:nvPr/>
            </p:nvSpPr>
            <p:spPr>
              <a:xfrm>
                <a:off x="6559670" y="5569910"/>
                <a:ext cx="299377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/>
                  <a:t>w</a:t>
                </a:r>
                <a:r>
                  <a:rPr lang="en-US" altLang="ko-KR" sz="900" baseline="-25000" dirty="0"/>
                  <a:t>o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4" name="TextBox 123">
                    <a:extLst>
                      <a:ext uri="{FF2B5EF4-FFF2-40B4-BE49-F238E27FC236}">
                        <a16:creationId xmlns:a16="http://schemas.microsoft.com/office/drawing/2014/main" id="{45668629-48A9-90D2-53C3-95BF870710D3}"/>
                      </a:ext>
                    </a:extLst>
                  </p:cNvPr>
                  <p:cNvSpPr txBox="1"/>
                  <p:nvPr/>
                </p:nvSpPr>
                <p:spPr>
                  <a:xfrm>
                    <a:off x="6872279" y="4764339"/>
                    <a:ext cx="185962" cy="153888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1000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  <m:r>
                            <a:rPr lang="en-US" altLang="ko-KR" sz="1000" b="0" i="1" baseline="-2500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oMath>
                      </m:oMathPara>
                    </a14:m>
                    <a:endParaRPr lang="ko-KR" altLang="en-US" sz="1000" baseline="-25000" dirty="0"/>
                  </a:p>
                </p:txBody>
              </p:sp>
            </mc:Choice>
            <mc:Fallback xmlns="">
              <p:sp>
                <p:nvSpPr>
                  <p:cNvPr id="124" name="TextBox 123">
                    <a:extLst>
                      <a:ext uri="{FF2B5EF4-FFF2-40B4-BE49-F238E27FC236}">
                        <a16:creationId xmlns:a16="http://schemas.microsoft.com/office/drawing/2014/main" id="{45668629-48A9-90D2-53C3-95BF870710D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72279" y="4764339"/>
                    <a:ext cx="185962" cy="153888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b="-16000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9E920123-0EB1-A347-EF64-5A7061687D2F}"/>
                  </a:ext>
                </a:extLst>
              </p:cNvPr>
              <p:cNvSpPr txBox="1"/>
              <p:nvPr/>
            </p:nvSpPr>
            <p:spPr>
              <a:xfrm>
                <a:off x="8169133" y="5678444"/>
                <a:ext cx="290789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 err="1"/>
                  <a:t>h</a:t>
                </a:r>
                <a:r>
                  <a:rPr lang="en-US" altLang="ko-KR" sz="900" baseline="-25000" dirty="0" err="1"/>
                  <a:t>t</a:t>
                </a:r>
                <a:endParaRPr lang="ko-KR" altLang="en-US" sz="900" baseline="-25000" dirty="0"/>
              </a:p>
            </p:txBody>
          </p:sp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CBDE6938-8797-9733-F932-B4E41AB69E4A}"/>
                  </a:ext>
                </a:extLst>
              </p:cNvPr>
              <p:cNvSpPr txBox="1"/>
              <p:nvPr/>
            </p:nvSpPr>
            <p:spPr>
              <a:xfrm>
                <a:off x="7613330" y="3730307"/>
                <a:ext cx="290789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 err="1"/>
                  <a:t>h</a:t>
                </a:r>
                <a:r>
                  <a:rPr lang="en-US" altLang="ko-KR" sz="900" baseline="-25000" dirty="0" err="1"/>
                  <a:t>t</a:t>
                </a:r>
                <a:endParaRPr lang="ko-KR" altLang="en-US" sz="900" baseline="-25000" dirty="0"/>
              </a:p>
            </p:txBody>
          </p:sp>
          <p:sp>
            <p:nvSpPr>
              <p:cNvPr id="145" name="직사각형 144">
                <a:extLst>
                  <a:ext uri="{FF2B5EF4-FFF2-40B4-BE49-F238E27FC236}">
                    <a16:creationId xmlns:a16="http://schemas.microsoft.com/office/drawing/2014/main" id="{F0A02AF7-89FB-5427-B944-E9C9F5F8F288}"/>
                  </a:ext>
                </a:extLst>
              </p:cNvPr>
              <p:cNvSpPr/>
              <p:nvPr/>
            </p:nvSpPr>
            <p:spPr>
              <a:xfrm>
                <a:off x="5264521" y="5330586"/>
                <a:ext cx="352931" cy="269423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l-GR" altLang="ko-KR" b="0" i="0" dirty="0">
                    <a:solidFill>
                      <a:srgbClr val="040C28"/>
                    </a:solidFill>
                    <a:effectLst/>
                    <a:latin typeface="+mj-ea"/>
                    <a:ea typeface="+mj-ea"/>
                  </a:rPr>
                  <a:t>σ</a:t>
                </a:r>
                <a:endParaRPr lang="ko-KR" altLang="en-US" dirty="0">
                  <a:latin typeface="+mj-ea"/>
                  <a:ea typeface="+mj-ea"/>
                </a:endParaRPr>
              </a:p>
            </p:txBody>
          </p:sp>
          <p:sp>
            <p:nvSpPr>
              <p:cNvPr id="146" name="직사각형 145">
                <a:extLst>
                  <a:ext uri="{FF2B5EF4-FFF2-40B4-BE49-F238E27FC236}">
                    <a16:creationId xmlns:a16="http://schemas.microsoft.com/office/drawing/2014/main" id="{0A4B2C80-303A-BDBB-7881-2FD478005D9D}"/>
                  </a:ext>
                </a:extLst>
              </p:cNvPr>
              <p:cNvSpPr/>
              <p:nvPr/>
            </p:nvSpPr>
            <p:spPr>
              <a:xfrm>
                <a:off x="5703215" y="5329990"/>
                <a:ext cx="352931" cy="269423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l-GR" altLang="ko-KR" b="0" i="0" dirty="0">
                    <a:solidFill>
                      <a:srgbClr val="040C28"/>
                    </a:solidFill>
                    <a:effectLst/>
                    <a:latin typeface="+mj-ea"/>
                    <a:ea typeface="+mj-ea"/>
                  </a:rPr>
                  <a:t>σ</a:t>
                </a:r>
                <a:endParaRPr lang="ko-KR" altLang="en-US" dirty="0">
                  <a:latin typeface="+mj-ea"/>
                  <a:ea typeface="+mj-ea"/>
                </a:endParaRPr>
              </a:p>
            </p:txBody>
          </p:sp>
          <p:sp>
            <p:nvSpPr>
              <p:cNvPr id="147" name="직사각형 146">
                <a:extLst>
                  <a:ext uri="{FF2B5EF4-FFF2-40B4-BE49-F238E27FC236}">
                    <a16:creationId xmlns:a16="http://schemas.microsoft.com/office/drawing/2014/main" id="{2A38BA63-4540-298C-4B8B-0E1591266C2A}"/>
                  </a:ext>
                </a:extLst>
              </p:cNvPr>
              <p:cNvSpPr/>
              <p:nvPr/>
            </p:nvSpPr>
            <p:spPr>
              <a:xfrm>
                <a:off x="6155652" y="5326676"/>
                <a:ext cx="352931" cy="269423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ko-KR" sz="1000" dirty="0">
                    <a:solidFill>
                      <a:srgbClr val="040C28"/>
                    </a:solidFill>
                    <a:latin typeface="+mj-ea"/>
                    <a:ea typeface="+mj-ea"/>
                  </a:rPr>
                  <a:t>tanh</a:t>
                </a:r>
                <a:endParaRPr lang="ko-KR" altLang="en-US" dirty="0">
                  <a:latin typeface="+mj-ea"/>
                  <a:ea typeface="+mj-ea"/>
                </a:endParaRPr>
              </a:p>
            </p:txBody>
          </p:sp>
          <p:sp>
            <p:nvSpPr>
              <p:cNvPr id="173" name="TextBox 172">
                <a:extLst>
                  <a:ext uri="{FF2B5EF4-FFF2-40B4-BE49-F238E27FC236}">
                    <a16:creationId xmlns:a16="http://schemas.microsoft.com/office/drawing/2014/main" id="{85A4E041-AB6E-D776-06A9-7C5453D1F32C}"/>
                  </a:ext>
                </a:extLst>
              </p:cNvPr>
              <p:cNvSpPr txBox="1"/>
              <p:nvPr/>
            </p:nvSpPr>
            <p:spPr>
              <a:xfrm>
                <a:off x="6095956" y="5566752"/>
                <a:ext cx="299377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 err="1"/>
                  <a:t>w</a:t>
                </a:r>
                <a:r>
                  <a:rPr lang="en-US" altLang="ko-KR" sz="900" baseline="-25000" dirty="0" err="1"/>
                  <a:t>c</a:t>
                </a:r>
                <a:endParaRPr lang="en-US" altLang="ko-KR" sz="900" baseline="-25000" dirty="0"/>
              </a:p>
            </p:txBody>
          </p:sp>
          <p:sp>
            <p:nvSpPr>
              <p:cNvPr id="174" name="TextBox 173">
                <a:extLst>
                  <a:ext uri="{FF2B5EF4-FFF2-40B4-BE49-F238E27FC236}">
                    <a16:creationId xmlns:a16="http://schemas.microsoft.com/office/drawing/2014/main" id="{28124641-888B-7D2A-1FC3-93116FCB73A1}"/>
                  </a:ext>
                </a:extLst>
              </p:cNvPr>
              <p:cNvSpPr txBox="1"/>
              <p:nvPr/>
            </p:nvSpPr>
            <p:spPr>
              <a:xfrm>
                <a:off x="5652124" y="5561709"/>
                <a:ext cx="299377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 err="1"/>
                  <a:t>w</a:t>
                </a:r>
                <a:r>
                  <a:rPr lang="en-US" altLang="ko-KR" sz="900" baseline="-25000" dirty="0" err="1"/>
                  <a:t>i</a:t>
                </a:r>
                <a:endParaRPr lang="en-US" altLang="ko-KR" sz="900" baseline="-25000" dirty="0"/>
              </a:p>
            </p:txBody>
          </p:sp>
          <p:sp>
            <p:nvSpPr>
              <p:cNvPr id="175" name="TextBox 174">
                <a:extLst>
                  <a:ext uri="{FF2B5EF4-FFF2-40B4-BE49-F238E27FC236}">
                    <a16:creationId xmlns:a16="http://schemas.microsoft.com/office/drawing/2014/main" id="{A41189E3-1DE4-3C92-8B72-DA98212986E8}"/>
                  </a:ext>
                </a:extLst>
              </p:cNvPr>
              <p:cNvSpPr txBox="1"/>
              <p:nvPr/>
            </p:nvSpPr>
            <p:spPr>
              <a:xfrm>
                <a:off x="5204296" y="5561709"/>
                <a:ext cx="299377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 err="1"/>
                  <a:t>w</a:t>
                </a:r>
                <a:r>
                  <a:rPr lang="en-US" altLang="ko-KR" sz="900" baseline="-25000" dirty="0" err="1"/>
                  <a:t>f</a:t>
                </a:r>
                <a:endParaRPr lang="en-US" altLang="ko-KR" sz="900" baseline="-25000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6" name="TextBox 175">
                    <a:extLst>
                      <a:ext uri="{FF2B5EF4-FFF2-40B4-BE49-F238E27FC236}">
                        <a16:creationId xmlns:a16="http://schemas.microsoft.com/office/drawing/2014/main" id="{EDEDFC1B-4B75-054E-9012-83DE92F29816}"/>
                      </a:ext>
                    </a:extLst>
                  </p:cNvPr>
                  <p:cNvSpPr txBox="1"/>
                  <p:nvPr/>
                </p:nvSpPr>
                <p:spPr>
                  <a:xfrm>
                    <a:off x="5887317" y="4763379"/>
                    <a:ext cx="185962" cy="153888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1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1000" b="0" i="1" baseline="-2500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oMath>
                      </m:oMathPara>
                    </a14:m>
                    <a:endParaRPr lang="ko-KR" altLang="en-US" sz="1000" baseline="-25000" dirty="0"/>
                  </a:p>
                </p:txBody>
              </p:sp>
            </mc:Choice>
            <mc:Fallback xmlns="">
              <p:sp>
                <p:nvSpPr>
                  <p:cNvPr id="176" name="TextBox 175">
                    <a:extLst>
                      <a:ext uri="{FF2B5EF4-FFF2-40B4-BE49-F238E27FC236}">
                        <a16:creationId xmlns:a16="http://schemas.microsoft.com/office/drawing/2014/main" id="{EDEDFC1B-4B75-054E-9012-83DE92F2981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87317" y="4763379"/>
                    <a:ext cx="185962" cy="153888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b="-16000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78" name="TextBox 177">
                <a:extLst>
                  <a:ext uri="{FF2B5EF4-FFF2-40B4-BE49-F238E27FC236}">
                    <a16:creationId xmlns:a16="http://schemas.microsoft.com/office/drawing/2014/main" id="{9BCBB080-AEE6-A45C-55B6-3631B48B940D}"/>
                  </a:ext>
                </a:extLst>
              </p:cNvPr>
              <p:cNvSpPr txBox="1"/>
              <p:nvPr/>
            </p:nvSpPr>
            <p:spPr>
              <a:xfrm>
                <a:off x="3059197" y="4888974"/>
                <a:ext cx="654346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700" dirty="0"/>
                  <a:t>출력 게이트</a:t>
                </a:r>
                <a:endParaRPr lang="en-US" altLang="ko-KR" sz="700" dirty="0"/>
              </a:p>
            </p:txBody>
          </p:sp>
          <p:sp>
            <p:nvSpPr>
              <p:cNvPr id="179" name="TextBox 178">
                <a:extLst>
                  <a:ext uri="{FF2B5EF4-FFF2-40B4-BE49-F238E27FC236}">
                    <a16:creationId xmlns:a16="http://schemas.microsoft.com/office/drawing/2014/main" id="{DCA4B6D4-5AB7-E5AB-33E3-04910BB14EE4}"/>
                  </a:ext>
                </a:extLst>
              </p:cNvPr>
              <p:cNvSpPr txBox="1"/>
              <p:nvPr/>
            </p:nvSpPr>
            <p:spPr>
              <a:xfrm>
                <a:off x="3969680" y="4894816"/>
                <a:ext cx="654346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700" dirty="0"/>
                  <a:t>망각 게이트</a:t>
                </a:r>
                <a:endParaRPr lang="en-US" altLang="ko-KR" sz="700" dirty="0"/>
              </a:p>
            </p:txBody>
          </p:sp>
          <p:sp>
            <p:nvSpPr>
              <p:cNvPr id="180" name="TextBox 179">
                <a:extLst>
                  <a:ext uri="{FF2B5EF4-FFF2-40B4-BE49-F238E27FC236}">
                    <a16:creationId xmlns:a16="http://schemas.microsoft.com/office/drawing/2014/main" id="{0904EEAB-B3D5-141E-346E-8B8508082CB4}"/>
                  </a:ext>
                </a:extLst>
              </p:cNvPr>
              <p:cNvSpPr txBox="1"/>
              <p:nvPr/>
            </p:nvSpPr>
            <p:spPr>
              <a:xfrm>
                <a:off x="7898921" y="4888974"/>
                <a:ext cx="654346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700" dirty="0"/>
                  <a:t>출력 게이트</a:t>
                </a:r>
                <a:endParaRPr lang="en-US" altLang="ko-KR" sz="700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2" name="TextBox 181">
                    <a:extLst>
                      <a:ext uri="{FF2B5EF4-FFF2-40B4-BE49-F238E27FC236}">
                        <a16:creationId xmlns:a16="http://schemas.microsoft.com/office/drawing/2014/main" id="{230A6D4E-57E3-1611-C418-4F05E7108A51}"/>
                      </a:ext>
                    </a:extLst>
                  </p:cNvPr>
                  <p:cNvSpPr txBox="1"/>
                  <p:nvPr/>
                </p:nvSpPr>
                <p:spPr>
                  <a:xfrm>
                    <a:off x="6360882" y="5108361"/>
                    <a:ext cx="185962" cy="153888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10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altLang="ko-KR" sz="1000" b="0" i="1" baseline="-2500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oMath>
                      </m:oMathPara>
                    </a14:m>
                    <a:endParaRPr lang="ko-KR" altLang="en-US" sz="1000" baseline="-25000" dirty="0"/>
                  </a:p>
                </p:txBody>
              </p:sp>
            </mc:Choice>
            <mc:Fallback xmlns="">
              <p:sp>
                <p:nvSpPr>
                  <p:cNvPr id="182" name="TextBox 181">
                    <a:extLst>
                      <a:ext uri="{FF2B5EF4-FFF2-40B4-BE49-F238E27FC236}">
                        <a16:creationId xmlns:a16="http://schemas.microsoft.com/office/drawing/2014/main" id="{230A6D4E-57E3-1611-C418-4F05E7108A5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60882" y="5108361"/>
                    <a:ext cx="185962" cy="153888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b="-16000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33" name="직선 화살표 연결선 132">
              <a:extLst>
                <a:ext uri="{FF2B5EF4-FFF2-40B4-BE49-F238E27FC236}">
                  <a16:creationId xmlns:a16="http://schemas.microsoft.com/office/drawing/2014/main" id="{FF8F6A70-1FAB-64B9-671E-466CCFE71B8B}"/>
                </a:ext>
              </a:extLst>
            </p:cNvPr>
            <p:cNvCxnSpPr>
              <a:cxnSpLocks/>
            </p:cNvCxnSpPr>
            <p:nvPr/>
          </p:nvCxnSpPr>
          <p:spPr>
            <a:xfrm>
              <a:off x="9395212" y="5689422"/>
              <a:ext cx="822203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직선 화살표 연결선 133">
              <a:extLst>
                <a:ext uri="{FF2B5EF4-FFF2-40B4-BE49-F238E27FC236}">
                  <a16:creationId xmlns:a16="http://schemas.microsoft.com/office/drawing/2014/main" id="{F35CD1FF-6265-9D8A-FF41-610CC2E9CA01}"/>
                </a:ext>
              </a:extLst>
            </p:cNvPr>
            <p:cNvCxnSpPr/>
            <p:nvPr/>
          </p:nvCxnSpPr>
          <p:spPr>
            <a:xfrm flipV="1">
              <a:off x="9852260" y="3839133"/>
              <a:ext cx="0" cy="185028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직선 연결선 134">
              <a:extLst>
                <a:ext uri="{FF2B5EF4-FFF2-40B4-BE49-F238E27FC236}">
                  <a16:creationId xmlns:a16="http://schemas.microsoft.com/office/drawing/2014/main" id="{BAB5A48C-37DC-8C11-5CB6-88F290DFB61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82700" y="4858898"/>
              <a:ext cx="0" cy="36334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6" name="타원 135">
              <a:extLst>
                <a:ext uri="{FF2B5EF4-FFF2-40B4-BE49-F238E27FC236}">
                  <a16:creationId xmlns:a16="http://schemas.microsoft.com/office/drawing/2014/main" id="{0A3F83C6-FA9A-6B0B-D164-769BD96718DA}"/>
                </a:ext>
              </a:extLst>
            </p:cNvPr>
            <p:cNvSpPr/>
            <p:nvPr/>
          </p:nvSpPr>
          <p:spPr>
            <a:xfrm>
              <a:off x="9251212" y="4714898"/>
              <a:ext cx="288000" cy="2880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FF0000"/>
                  </a:solidFill>
                </a:rPr>
                <a:t>X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137" name="직선 연결선 136">
              <a:extLst>
                <a:ext uri="{FF2B5EF4-FFF2-40B4-BE49-F238E27FC236}">
                  <a16:creationId xmlns:a16="http://schemas.microsoft.com/office/drawing/2014/main" id="{40A98251-B553-B393-B85F-C9D865417368}"/>
                </a:ext>
              </a:extLst>
            </p:cNvPr>
            <p:cNvCxnSpPr>
              <a:stCxn id="136" idx="4"/>
            </p:cNvCxnSpPr>
            <p:nvPr/>
          </p:nvCxnSpPr>
          <p:spPr>
            <a:xfrm>
              <a:off x="9395212" y="5002898"/>
              <a:ext cx="0" cy="68652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직선 화살표 연결선 137">
              <a:extLst>
                <a:ext uri="{FF2B5EF4-FFF2-40B4-BE49-F238E27FC236}">
                  <a16:creationId xmlns:a16="http://schemas.microsoft.com/office/drawing/2014/main" id="{68BB73C1-BEB8-A763-87B5-FA886DD1E2C0}"/>
                </a:ext>
              </a:extLst>
            </p:cNvPr>
            <p:cNvCxnSpPr>
              <a:cxnSpLocks/>
              <a:endCxn id="136" idx="2"/>
            </p:cNvCxnSpPr>
            <p:nvPr/>
          </p:nvCxnSpPr>
          <p:spPr>
            <a:xfrm>
              <a:off x="8882700" y="4858898"/>
              <a:ext cx="36851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9" name="사각형: 둥근 모서리 138">
              <a:extLst>
                <a:ext uri="{FF2B5EF4-FFF2-40B4-BE49-F238E27FC236}">
                  <a16:creationId xmlns:a16="http://schemas.microsoft.com/office/drawing/2014/main" id="{0125B93E-0C18-4E38-B1A7-82337AB8CA11}"/>
                </a:ext>
              </a:extLst>
            </p:cNvPr>
            <p:cNvSpPr/>
            <p:nvPr/>
          </p:nvSpPr>
          <p:spPr>
            <a:xfrm>
              <a:off x="9159468" y="4415609"/>
              <a:ext cx="471487" cy="200055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rgbClr val="FF0000"/>
                  </a:solidFill>
                </a:rPr>
                <a:t>tanh</a:t>
              </a:r>
              <a:endParaRPr lang="ko-KR" altLang="en-US" sz="1000" dirty="0">
                <a:solidFill>
                  <a:srgbClr val="FF0000"/>
                </a:solidFill>
              </a:endParaRPr>
            </a:p>
          </p:txBody>
        </p:sp>
        <p:cxnSp>
          <p:nvCxnSpPr>
            <p:cNvPr id="140" name="직선 연결선 139">
              <a:extLst>
                <a:ext uri="{FF2B5EF4-FFF2-40B4-BE49-F238E27FC236}">
                  <a16:creationId xmlns:a16="http://schemas.microsoft.com/office/drawing/2014/main" id="{8C6E180F-B570-8999-14C6-00E4DAFCD9A3}"/>
                </a:ext>
              </a:extLst>
            </p:cNvPr>
            <p:cNvCxnSpPr>
              <a:stCxn id="139" idx="2"/>
              <a:endCxn id="136" idx="0"/>
            </p:cNvCxnSpPr>
            <p:nvPr/>
          </p:nvCxnSpPr>
          <p:spPr>
            <a:xfrm>
              <a:off x="9395212" y="4615664"/>
              <a:ext cx="0" cy="9923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직선 연결선 140">
              <a:extLst>
                <a:ext uri="{FF2B5EF4-FFF2-40B4-BE49-F238E27FC236}">
                  <a16:creationId xmlns:a16="http://schemas.microsoft.com/office/drawing/2014/main" id="{20DA82A4-FA7A-AD6E-F9EF-2771E2B7F7B4}"/>
                </a:ext>
              </a:extLst>
            </p:cNvPr>
            <p:cNvCxnSpPr>
              <a:stCxn id="139" idx="0"/>
            </p:cNvCxnSpPr>
            <p:nvPr/>
          </p:nvCxnSpPr>
          <p:spPr>
            <a:xfrm flipH="1" flipV="1">
              <a:off x="9395211" y="4306708"/>
              <a:ext cx="1" cy="10890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3" name="타원 142">
              <a:extLst>
                <a:ext uri="{FF2B5EF4-FFF2-40B4-BE49-F238E27FC236}">
                  <a16:creationId xmlns:a16="http://schemas.microsoft.com/office/drawing/2014/main" id="{86D17E11-ECA0-66A4-93A7-139A1973B3F3}"/>
                </a:ext>
              </a:extLst>
            </p:cNvPr>
            <p:cNvSpPr/>
            <p:nvPr/>
          </p:nvSpPr>
          <p:spPr>
            <a:xfrm>
              <a:off x="7390521" y="4151353"/>
              <a:ext cx="288000" cy="2880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FF0000"/>
                  </a:solidFill>
                </a:rPr>
                <a:t>X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144" name="타원 143">
              <a:extLst>
                <a:ext uri="{FF2B5EF4-FFF2-40B4-BE49-F238E27FC236}">
                  <a16:creationId xmlns:a16="http://schemas.microsoft.com/office/drawing/2014/main" id="{543FA2A8-D919-E6E4-6855-71B120078B75}"/>
                </a:ext>
              </a:extLst>
            </p:cNvPr>
            <p:cNvSpPr/>
            <p:nvPr/>
          </p:nvSpPr>
          <p:spPr>
            <a:xfrm>
              <a:off x="8276735" y="4144648"/>
              <a:ext cx="288000" cy="2880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FF0000"/>
                  </a:solidFill>
                </a:rPr>
                <a:t>X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149" name="직선 화살표 연결선 148">
              <a:extLst>
                <a:ext uri="{FF2B5EF4-FFF2-40B4-BE49-F238E27FC236}">
                  <a16:creationId xmlns:a16="http://schemas.microsoft.com/office/drawing/2014/main" id="{B55E73A1-E67E-7346-7F1C-98D029DB3B02}"/>
                </a:ext>
              </a:extLst>
            </p:cNvPr>
            <p:cNvCxnSpPr>
              <a:stCxn id="145" idx="0"/>
            </p:cNvCxnSpPr>
            <p:nvPr/>
          </p:nvCxnSpPr>
          <p:spPr>
            <a:xfrm flipH="1" flipV="1">
              <a:off x="7534521" y="4435368"/>
              <a:ext cx="1" cy="7907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직선 화살표 연결선 150">
              <a:extLst>
                <a:ext uri="{FF2B5EF4-FFF2-40B4-BE49-F238E27FC236}">
                  <a16:creationId xmlns:a16="http://schemas.microsoft.com/office/drawing/2014/main" id="{7982CB2E-901D-83A0-5A7E-5770C0203FF2}"/>
                </a:ext>
              </a:extLst>
            </p:cNvPr>
            <p:cNvCxnSpPr>
              <a:endCxn id="145" idx="2"/>
            </p:cNvCxnSpPr>
            <p:nvPr/>
          </p:nvCxnSpPr>
          <p:spPr>
            <a:xfrm flipV="1">
              <a:off x="7534521" y="5495571"/>
              <a:ext cx="1" cy="19385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직선 화살표 연결선 152">
              <a:extLst>
                <a:ext uri="{FF2B5EF4-FFF2-40B4-BE49-F238E27FC236}">
                  <a16:creationId xmlns:a16="http://schemas.microsoft.com/office/drawing/2014/main" id="{D3FD056E-25F4-B151-9DFD-D79423094E80}"/>
                </a:ext>
              </a:extLst>
            </p:cNvPr>
            <p:cNvCxnSpPr>
              <a:cxnSpLocks/>
              <a:stCxn id="155" idx="0"/>
            </p:cNvCxnSpPr>
            <p:nvPr/>
          </p:nvCxnSpPr>
          <p:spPr>
            <a:xfrm flipV="1">
              <a:off x="8420735" y="4435368"/>
              <a:ext cx="0" cy="27042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5" name="타원 154">
              <a:extLst>
                <a:ext uri="{FF2B5EF4-FFF2-40B4-BE49-F238E27FC236}">
                  <a16:creationId xmlns:a16="http://schemas.microsoft.com/office/drawing/2014/main" id="{DE881589-7A06-D45E-BF18-D7F4E8881EFB}"/>
                </a:ext>
              </a:extLst>
            </p:cNvPr>
            <p:cNvSpPr/>
            <p:nvPr/>
          </p:nvSpPr>
          <p:spPr>
            <a:xfrm>
              <a:off x="8276735" y="4705797"/>
              <a:ext cx="288000" cy="2880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FF0000"/>
                  </a:solidFill>
                </a:rPr>
                <a:t>X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159" name="직선 연결선 158">
              <a:extLst>
                <a:ext uri="{FF2B5EF4-FFF2-40B4-BE49-F238E27FC236}">
                  <a16:creationId xmlns:a16="http://schemas.microsoft.com/office/drawing/2014/main" id="{53E292BF-90AB-4DAA-7005-34DEC42E8A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73215" y="4849797"/>
              <a:ext cx="0" cy="37244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직선 화살표 연결선 160">
              <a:extLst>
                <a:ext uri="{FF2B5EF4-FFF2-40B4-BE49-F238E27FC236}">
                  <a16:creationId xmlns:a16="http://schemas.microsoft.com/office/drawing/2014/main" id="{29179627-2B13-2DD1-DF30-1DE529C9BC87}"/>
                </a:ext>
              </a:extLst>
            </p:cNvPr>
            <p:cNvCxnSpPr>
              <a:cxnSpLocks/>
              <a:endCxn id="155" idx="2"/>
            </p:cNvCxnSpPr>
            <p:nvPr/>
          </p:nvCxnSpPr>
          <p:spPr>
            <a:xfrm>
              <a:off x="7973214" y="4849797"/>
              <a:ext cx="303521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직선 연결선 164">
              <a:extLst>
                <a:ext uri="{FF2B5EF4-FFF2-40B4-BE49-F238E27FC236}">
                  <a16:creationId xmlns:a16="http://schemas.microsoft.com/office/drawing/2014/main" id="{10FADBB3-ED78-AF45-08D2-900A06E267E3}"/>
                </a:ext>
              </a:extLst>
            </p:cNvPr>
            <p:cNvCxnSpPr>
              <a:cxnSpLocks/>
              <a:stCxn id="155" idx="4"/>
            </p:cNvCxnSpPr>
            <p:nvPr/>
          </p:nvCxnSpPr>
          <p:spPr>
            <a:xfrm>
              <a:off x="8420735" y="4993797"/>
              <a:ext cx="0" cy="21725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직선 연결선 167">
              <a:extLst>
                <a:ext uri="{FF2B5EF4-FFF2-40B4-BE49-F238E27FC236}">
                  <a16:creationId xmlns:a16="http://schemas.microsoft.com/office/drawing/2014/main" id="{8A66135F-84BD-7D0A-BAD4-795E1C3A0231}"/>
                </a:ext>
              </a:extLst>
            </p:cNvPr>
            <p:cNvCxnSpPr>
              <a:cxnSpLocks/>
              <a:stCxn id="146" idx="2"/>
            </p:cNvCxnSpPr>
            <p:nvPr/>
          </p:nvCxnSpPr>
          <p:spPr>
            <a:xfrm>
              <a:off x="7973216" y="5494975"/>
              <a:ext cx="0" cy="19444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직선 화살표 연결선 170">
              <a:extLst>
                <a:ext uri="{FF2B5EF4-FFF2-40B4-BE49-F238E27FC236}">
                  <a16:creationId xmlns:a16="http://schemas.microsoft.com/office/drawing/2014/main" id="{B9E25501-C38D-526C-1B44-67162D35B6CF}"/>
                </a:ext>
              </a:extLst>
            </p:cNvPr>
            <p:cNvCxnSpPr>
              <a:cxnSpLocks/>
              <a:endCxn id="147" idx="2"/>
            </p:cNvCxnSpPr>
            <p:nvPr/>
          </p:nvCxnSpPr>
          <p:spPr>
            <a:xfrm flipV="1">
              <a:off x="8425653" y="5491661"/>
              <a:ext cx="0" cy="19776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7" name="TextBox 176">
                  <a:extLst>
                    <a:ext uri="{FF2B5EF4-FFF2-40B4-BE49-F238E27FC236}">
                      <a16:creationId xmlns:a16="http://schemas.microsoft.com/office/drawing/2014/main" id="{842041F3-C591-187E-054F-E51696451B3C}"/>
                    </a:ext>
                  </a:extLst>
                </p:cNvPr>
                <p:cNvSpPr txBox="1"/>
                <p:nvPr/>
              </p:nvSpPr>
              <p:spPr>
                <a:xfrm>
                  <a:off x="7396264" y="4654965"/>
                  <a:ext cx="157159" cy="15786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05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altLang="ko-KR" sz="1050" b="0" i="1" baseline="-25000" smtClean="0">
                            <a:latin typeface="Cambria Math" panose="02040503050406030204" pitchFamily="18" charset="0"/>
                          </a:rPr>
                          <m:t>𝑡</m:t>
                        </m:r>
                      </m:oMath>
                    </m:oMathPara>
                  </a14:m>
                  <a:endParaRPr lang="ko-KR" altLang="en-US" sz="1050" baseline="-25000" dirty="0"/>
                </a:p>
              </p:txBody>
            </p:sp>
          </mc:Choice>
          <mc:Fallback xmlns="">
            <p:sp>
              <p:nvSpPr>
                <p:cNvPr id="177" name="TextBox 176">
                  <a:extLst>
                    <a:ext uri="{FF2B5EF4-FFF2-40B4-BE49-F238E27FC236}">
                      <a16:creationId xmlns:a16="http://schemas.microsoft.com/office/drawing/2014/main" id="{842041F3-C591-187E-054F-E51696451B3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96264" y="4654965"/>
                  <a:ext cx="157159" cy="157864"/>
                </a:xfrm>
                <a:prstGeom prst="rect">
                  <a:avLst/>
                </a:prstGeom>
                <a:blipFill>
                  <a:blip r:embed="rId7"/>
                  <a:stretch>
                    <a:fillRect l="-26923" r="-3846" b="-42308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3400050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B17961-C3CB-8240-1400-ABA61665AE6A}"/>
              </a:ext>
            </a:extLst>
          </p:cNvPr>
          <p:cNvSpPr txBox="1"/>
          <p:nvPr/>
        </p:nvSpPr>
        <p:spPr>
          <a:xfrm>
            <a:off x="231420" y="899595"/>
            <a:ext cx="2085827" cy="509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2000" dirty="0">
                <a:latin typeface="+mj-ea"/>
                <a:ea typeface="+mj-ea"/>
              </a:rPr>
              <a:t>LSTM </a:t>
            </a:r>
            <a:r>
              <a:rPr lang="ko-KR" altLang="en-US" sz="2000" dirty="0" err="1">
                <a:latin typeface="+mj-ea"/>
                <a:ea typeface="+mj-ea"/>
              </a:rPr>
              <a:t>역전파</a:t>
            </a:r>
            <a:endParaRPr lang="en-US" altLang="ko-KR" sz="2000" dirty="0">
              <a:latin typeface="+mj-ea"/>
              <a:ea typeface="+mj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8E5DB72-EE96-ADCD-7E38-5798D845FE8D}"/>
              </a:ext>
            </a:extLst>
          </p:cNvPr>
          <p:cNvSpPr txBox="1"/>
          <p:nvPr/>
        </p:nvSpPr>
        <p:spPr>
          <a:xfrm>
            <a:off x="192228" y="100159"/>
            <a:ext cx="17892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+mj-ea"/>
                <a:ea typeface="+mj-ea"/>
              </a:rPr>
              <a:t>5.LSTM</a:t>
            </a:r>
            <a:endParaRPr lang="ko-KR" altLang="en-US" sz="3200" dirty="0">
              <a:latin typeface="+mj-ea"/>
              <a:ea typeface="+mj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DE0ABC-C782-47DD-8974-A402A3EA8C1B}"/>
              </a:ext>
            </a:extLst>
          </p:cNvPr>
          <p:cNvSpPr txBox="1"/>
          <p:nvPr/>
        </p:nvSpPr>
        <p:spPr>
          <a:xfrm>
            <a:off x="492380" y="1441715"/>
            <a:ext cx="6514925" cy="619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>
                <a:latin typeface="+mn-ea"/>
              </a:rPr>
              <a:t>LSTM</a:t>
            </a:r>
            <a:r>
              <a:rPr lang="ko-KR" altLang="en-US" sz="1200" dirty="0">
                <a:latin typeface="+mn-ea"/>
              </a:rPr>
              <a:t>은 셀을 통해서 역전파를 수행하기 때문에 </a:t>
            </a:r>
            <a:r>
              <a:rPr lang="en-US" altLang="ko-KR" sz="1200" dirty="0">
                <a:solidFill>
                  <a:srgbClr val="FF0000"/>
                </a:solidFill>
                <a:latin typeface="+mn-ea"/>
              </a:rPr>
              <a:t>‘</a:t>
            </a:r>
            <a:r>
              <a:rPr lang="ko-KR" altLang="en-US" sz="1200" dirty="0">
                <a:solidFill>
                  <a:srgbClr val="FF0000"/>
                </a:solidFill>
                <a:latin typeface="+mn-ea"/>
              </a:rPr>
              <a:t>중단 없는 기울기</a:t>
            </a:r>
            <a:r>
              <a:rPr lang="en-US" altLang="ko-KR" sz="1200" dirty="0">
                <a:solidFill>
                  <a:srgbClr val="FF0000"/>
                </a:solidFill>
                <a:latin typeface="+mn-ea"/>
              </a:rPr>
              <a:t>’</a:t>
            </a:r>
            <a:r>
              <a:rPr lang="ko-KR" altLang="en-US" sz="1200" dirty="0">
                <a:latin typeface="+mn-ea"/>
              </a:rPr>
              <a:t>라고 함</a:t>
            </a:r>
            <a:endParaRPr lang="en-US" altLang="ko-KR" sz="12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latin typeface="+mn-ea"/>
              </a:rPr>
              <a:t>즉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>
                <a:latin typeface="+mn-ea"/>
              </a:rPr>
              <a:t>다음 그림과 같이 </a:t>
            </a:r>
            <a:r>
              <a:rPr lang="ko-KR" altLang="en-US" sz="1200" dirty="0">
                <a:solidFill>
                  <a:srgbClr val="FF0000"/>
                </a:solidFill>
                <a:latin typeface="+mn-ea"/>
              </a:rPr>
              <a:t>최종 오차는 모든 노드에 전파되는데</a:t>
            </a:r>
            <a:r>
              <a:rPr lang="en-US" altLang="ko-KR" sz="1200" dirty="0">
                <a:solidFill>
                  <a:srgbClr val="FF0000"/>
                </a:solidFill>
                <a:latin typeface="+mn-ea"/>
              </a:rPr>
              <a:t>, </a:t>
            </a:r>
            <a:r>
              <a:rPr lang="ko-KR" altLang="en-US" sz="1200" dirty="0">
                <a:solidFill>
                  <a:srgbClr val="FF0000"/>
                </a:solidFill>
                <a:latin typeface="+mn-ea"/>
              </a:rPr>
              <a:t>이때 셀을 통해서 중단 없이 전파됨</a:t>
            </a:r>
            <a:endParaRPr lang="en-US" altLang="ko-KR" sz="1200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93FE45F5-CFF3-41CE-72DC-21D0DC1228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5</a:t>
            </a:fld>
            <a:r>
              <a:rPr lang="ko-KR" altLang="en-US"/>
              <a:t> </a:t>
            </a:r>
            <a:r>
              <a:rPr lang="en-US" altLang="ko-KR"/>
              <a:t>/ 23</a:t>
            </a:r>
            <a:endParaRPr lang="en-US" altLang="ko-KR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0680793-6362-B6BB-5706-DB29CDB7CB4E}"/>
              </a:ext>
            </a:extLst>
          </p:cNvPr>
          <p:cNvSpPr/>
          <p:nvPr/>
        </p:nvSpPr>
        <p:spPr>
          <a:xfrm>
            <a:off x="4690975" y="2369820"/>
            <a:ext cx="1615140" cy="105918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F7DFE7F-1DD7-E2EF-4FBB-E050C833556F}"/>
              </a:ext>
            </a:extLst>
          </p:cNvPr>
          <p:cNvSpPr/>
          <p:nvPr/>
        </p:nvSpPr>
        <p:spPr>
          <a:xfrm>
            <a:off x="7400450" y="2369820"/>
            <a:ext cx="1615140" cy="105918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E3FACB7-0AFC-A15D-A994-117B6384F654}"/>
              </a:ext>
            </a:extLst>
          </p:cNvPr>
          <p:cNvSpPr/>
          <p:nvPr/>
        </p:nvSpPr>
        <p:spPr>
          <a:xfrm>
            <a:off x="1981500" y="2369820"/>
            <a:ext cx="1615140" cy="105918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88335D0B-B949-CEEC-B61C-B062E9DD6AFB}"/>
              </a:ext>
            </a:extLst>
          </p:cNvPr>
          <p:cNvCxnSpPr>
            <a:cxnSpLocks/>
          </p:cNvCxnSpPr>
          <p:nvPr/>
        </p:nvCxnSpPr>
        <p:spPr>
          <a:xfrm flipH="1">
            <a:off x="1623060" y="2628900"/>
            <a:ext cx="8526780" cy="7620"/>
          </a:xfrm>
          <a:prstGeom prst="straightConnector1">
            <a:avLst/>
          </a:prstGeom>
          <a:ln w="190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F631C40F-179E-25FB-10F8-7AE4D5A27C00}"/>
              </a:ext>
            </a:extLst>
          </p:cNvPr>
          <p:cNvSpPr txBox="1"/>
          <p:nvPr/>
        </p:nvSpPr>
        <p:spPr>
          <a:xfrm>
            <a:off x="1637413" y="2351901"/>
            <a:ext cx="13596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중단 없는 기울기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FD39888-E20D-64F1-6117-B00BEEEE81B3}"/>
              </a:ext>
            </a:extLst>
          </p:cNvPr>
          <p:cNvSpPr/>
          <p:nvPr/>
        </p:nvSpPr>
        <p:spPr>
          <a:xfrm>
            <a:off x="2793445" y="2762252"/>
            <a:ext cx="632460" cy="37337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tanh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575789E0-3E53-6C9A-FC65-B5C577A0BAC6}"/>
              </a:ext>
            </a:extLst>
          </p:cNvPr>
          <p:cNvSpPr/>
          <p:nvPr/>
        </p:nvSpPr>
        <p:spPr>
          <a:xfrm>
            <a:off x="5516880" y="2762251"/>
            <a:ext cx="632460" cy="37337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tanh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C16B0C5D-8C18-08F9-B5A3-36231A4FC612}"/>
              </a:ext>
            </a:extLst>
          </p:cNvPr>
          <p:cNvSpPr/>
          <p:nvPr/>
        </p:nvSpPr>
        <p:spPr>
          <a:xfrm>
            <a:off x="8208020" y="2762250"/>
            <a:ext cx="632460" cy="37337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tanh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grpSp>
        <p:nvGrpSpPr>
          <p:cNvPr id="2058" name="그룹 2057">
            <a:extLst>
              <a:ext uri="{FF2B5EF4-FFF2-40B4-BE49-F238E27FC236}">
                <a16:creationId xmlns:a16="http://schemas.microsoft.com/office/drawing/2014/main" id="{870FAABE-8F7B-1B41-702D-3081F0777793}"/>
              </a:ext>
            </a:extLst>
          </p:cNvPr>
          <p:cNvGrpSpPr/>
          <p:nvPr/>
        </p:nvGrpSpPr>
        <p:grpSpPr>
          <a:xfrm>
            <a:off x="1824725" y="2951570"/>
            <a:ext cx="968720" cy="846045"/>
            <a:chOff x="1824725" y="2941095"/>
            <a:chExt cx="968720" cy="846045"/>
          </a:xfrm>
        </p:grpSpPr>
        <p:cxnSp>
          <p:nvCxnSpPr>
            <p:cNvPr id="61" name="직선 화살표 연결선 60">
              <a:extLst>
                <a:ext uri="{FF2B5EF4-FFF2-40B4-BE49-F238E27FC236}">
                  <a16:creationId xmlns:a16="http://schemas.microsoft.com/office/drawing/2014/main" id="{55EDB7F9-9FE0-0069-7C44-C9CC588527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24725" y="2941095"/>
              <a:ext cx="968720" cy="381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9" name="직선 연결선 2048">
              <a:extLst>
                <a:ext uri="{FF2B5EF4-FFF2-40B4-BE49-F238E27FC236}">
                  <a16:creationId xmlns:a16="http://schemas.microsoft.com/office/drawing/2014/main" id="{00D9E28F-EDAB-739B-94A3-213E27C5A369}"/>
                </a:ext>
              </a:extLst>
            </p:cNvPr>
            <p:cNvCxnSpPr/>
            <p:nvPr/>
          </p:nvCxnSpPr>
          <p:spPr>
            <a:xfrm>
              <a:off x="2400300" y="2941095"/>
              <a:ext cx="0" cy="84604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59" name="그룹 2058">
            <a:extLst>
              <a:ext uri="{FF2B5EF4-FFF2-40B4-BE49-F238E27FC236}">
                <a16:creationId xmlns:a16="http://schemas.microsoft.com/office/drawing/2014/main" id="{7CBDBBCD-463F-D4B0-5220-7B940D645A96}"/>
              </a:ext>
            </a:extLst>
          </p:cNvPr>
          <p:cNvGrpSpPr/>
          <p:nvPr/>
        </p:nvGrpSpPr>
        <p:grpSpPr>
          <a:xfrm>
            <a:off x="2461260" y="3035615"/>
            <a:ext cx="327810" cy="762000"/>
            <a:chOff x="2461260" y="3025140"/>
            <a:chExt cx="327810" cy="899160"/>
          </a:xfrm>
        </p:grpSpPr>
        <p:cxnSp>
          <p:nvCxnSpPr>
            <p:cNvPr id="2051" name="직선 화살표 연결선 2050">
              <a:extLst>
                <a:ext uri="{FF2B5EF4-FFF2-40B4-BE49-F238E27FC236}">
                  <a16:creationId xmlns:a16="http://schemas.microsoft.com/office/drawing/2014/main" id="{9EBAB8CB-2187-A5F1-0369-895C185C95BB}"/>
                </a:ext>
              </a:extLst>
            </p:cNvPr>
            <p:cNvCxnSpPr>
              <a:cxnSpLocks/>
            </p:cNvCxnSpPr>
            <p:nvPr/>
          </p:nvCxnSpPr>
          <p:spPr>
            <a:xfrm>
              <a:off x="2461260" y="3025140"/>
              <a:ext cx="0" cy="899160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5" name="직선 연결선 2054">
              <a:extLst>
                <a:ext uri="{FF2B5EF4-FFF2-40B4-BE49-F238E27FC236}">
                  <a16:creationId xmlns:a16="http://schemas.microsoft.com/office/drawing/2014/main" id="{A22F208E-3CC1-9859-FC13-1FED1ACB6C5B}"/>
                </a:ext>
              </a:extLst>
            </p:cNvPr>
            <p:cNvCxnSpPr>
              <a:endCxn id="40" idx="1"/>
            </p:cNvCxnSpPr>
            <p:nvPr/>
          </p:nvCxnSpPr>
          <p:spPr>
            <a:xfrm>
              <a:off x="2461260" y="3088081"/>
              <a:ext cx="327810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057" name="직선 화살표 연결선 2056">
            <a:extLst>
              <a:ext uri="{FF2B5EF4-FFF2-40B4-BE49-F238E27FC236}">
                <a16:creationId xmlns:a16="http://schemas.microsoft.com/office/drawing/2014/main" id="{85333992-1F3B-B78C-96FF-0BC4CCADBF8A}"/>
              </a:ext>
            </a:extLst>
          </p:cNvPr>
          <p:cNvCxnSpPr/>
          <p:nvPr/>
        </p:nvCxnSpPr>
        <p:spPr>
          <a:xfrm flipH="1">
            <a:off x="1826912" y="2863213"/>
            <a:ext cx="964345" cy="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60" name="그룹 2059">
            <a:extLst>
              <a:ext uri="{FF2B5EF4-FFF2-40B4-BE49-F238E27FC236}">
                <a16:creationId xmlns:a16="http://schemas.microsoft.com/office/drawing/2014/main" id="{2DF00570-A869-D559-169A-A00CE9F74C22}"/>
              </a:ext>
            </a:extLst>
          </p:cNvPr>
          <p:cNvGrpSpPr/>
          <p:nvPr/>
        </p:nvGrpSpPr>
        <p:grpSpPr>
          <a:xfrm>
            <a:off x="4486868" y="2940618"/>
            <a:ext cx="1030012" cy="850106"/>
            <a:chOff x="1763433" y="2937034"/>
            <a:chExt cx="1030012" cy="850106"/>
          </a:xfrm>
        </p:grpSpPr>
        <p:cxnSp>
          <p:nvCxnSpPr>
            <p:cNvPr id="2061" name="직선 화살표 연결선 2060">
              <a:extLst>
                <a:ext uri="{FF2B5EF4-FFF2-40B4-BE49-F238E27FC236}">
                  <a16:creationId xmlns:a16="http://schemas.microsoft.com/office/drawing/2014/main" id="{FF292D9E-1711-60F5-6284-830C0D66BE47}"/>
                </a:ext>
              </a:extLst>
            </p:cNvPr>
            <p:cNvCxnSpPr>
              <a:cxnSpLocks/>
            </p:cNvCxnSpPr>
            <p:nvPr/>
          </p:nvCxnSpPr>
          <p:spPr>
            <a:xfrm>
              <a:off x="1763433" y="2937034"/>
              <a:ext cx="1030012" cy="406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2" name="직선 연결선 2061">
              <a:extLst>
                <a:ext uri="{FF2B5EF4-FFF2-40B4-BE49-F238E27FC236}">
                  <a16:creationId xmlns:a16="http://schemas.microsoft.com/office/drawing/2014/main" id="{75587E8F-D56C-1D13-57BD-43F1CFC30F2B}"/>
                </a:ext>
              </a:extLst>
            </p:cNvPr>
            <p:cNvCxnSpPr/>
            <p:nvPr/>
          </p:nvCxnSpPr>
          <p:spPr>
            <a:xfrm>
              <a:off x="2400300" y="2941095"/>
              <a:ext cx="0" cy="84604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63" name="그룹 2062">
            <a:extLst>
              <a:ext uri="{FF2B5EF4-FFF2-40B4-BE49-F238E27FC236}">
                <a16:creationId xmlns:a16="http://schemas.microsoft.com/office/drawing/2014/main" id="{0654A5B9-263C-56BE-623C-05507FCBA826}"/>
              </a:ext>
            </a:extLst>
          </p:cNvPr>
          <p:cNvGrpSpPr/>
          <p:nvPr/>
        </p:nvGrpSpPr>
        <p:grpSpPr>
          <a:xfrm>
            <a:off x="5184695" y="3028724"/>
            <a:ext cx="327810" cy="762000"/>
            <a:chOff x="2461260" y="3025140"/>
            <a:chExt cx="327810" cy="899160"/>
          </a:xfrm>
        </p:grpSpPr>
        <p:cxnSp>
          <p:nvCxnSpPr>
            <p:cNvPr id="2064" name="직선 화살표 연결선 2063">
              <a:extLst>
                <a:ext uri="{FF2B5EF4-FFF2-40B4-BE49-F238E27FC236}">
                  <a16:creationId xmlns:a16="http://schemas.microsoft.com/office/drawing/2014/main" id="{D9F8AEBE-79FF-2A6A-4DE2-7CED70892B74}"/>
                </a:ext>
              </a:extLst>
            </p:cNvPr>
            <p:cNvCxnSpPr>
              <a:cxnSpLocks/>
            </p:cNvCxnSpPr>
            <p:nvPr/>
          </p:nvCxnSpPr>
          <p:spPr>
            <a:xfrm>
              <a:off x="2461260" y="3025140"/>
              <a:ext cx="0" cy="899160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5" name="직선 연결선 2064">
              <a:extLst>
                <a:ext uri="{FF2B5EF4-FFF2-40B4-BE49-F238E27FC236}">
                  <a16:creationId xmlns:a16="http://schemas.microsoft.com/office/drawing/2014/main" id="{6C9F6702-4757-5E85-F55C-2FCEECA0E777}"/>
                </a:ext>
              </a:extLst>
            </p:cNvPr>
            <p:cNvCxnSpPr/>
            <p:nvPr/>
          </p:nvCxnSpPr>
          <p:spPr>
            <a:xfrm>
              <a:off x="2461260" y="3025140"/>
              <a:ext cx="327810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066" name="직선 화살표 연결선 2065">
            <a:extLst>
              <a:ext uri="{FF2B5EF4-FFF2-40B4-BE49-F238E27FC236}">
                <a16:creationId xmlns:a16="http://schemas.microsoft.com/office/drawing/2014/main" id="{F29F0EA9-00AF-7B41-ADED-B3E08CDD9961}"/>
              </a:ext>
            </a:extLst>
          </p:cNvPr>
          <p:cNvCxnSpPr>
            <a:cxnSpLocks/>
          </p:cNvCxnSpPr>
          <p:nvPr/>
        </p:nvCxnSpPr>
        <p:spPr>
          <a:xfrm flipH="1">
            <a:off x="4462463" y="2856322"/>
            <a:ext cx="1052229" cy="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67" name="그룹 2066">
            <a:extLst>
              <a:ext uri="{FF2B5EF4-FFF2-40B4-BE49-F238E27FC236}">
                <a16:creationId xmlns:a16="http://schemas.microsoft.com/office/drawing/2014/main" id="{AA4E9072-3F0C-24BE-7F09-CB3140B5E1E4}"/>
              </a:ext>
            </a:extLst>
          </p:cNvPr>
          <p:cNvGrpSpPr/>
          <p:nvPr/>
        </p:nvGrpSpPr>
        <p:grpSpPr>
          <a:xfrm>
            <a:off x="7243675" y="2951570"/>
            <a:ext cx="968720" cy="846045"/>
            <a:chOff x="1824725" y="2941095"/>
            <a:chExt cx="968720" cy="846045"/>
          </a:xfrm>
        </p:grpSpPr>
        <p:cxnSp>
          <p:nvCxnSpPr>
            <p:cNvPr id="2068" name="직선 화살표 연결선 2067">
              <a:extLst>
                <a:ext uri="{FF2B5EF4-FFF2-40B4-BE49-F238E27FC236}">
                  <a16:creationId xmlns:a16="http://schemas.microsoft.com/office/drawing/2014/main" id="{6756EA2C-3C71-9C21-2B81-F93FF0C74D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24725" y="2941095"/>
              <a:ext cx="968720" cy="381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9" name="직선 연결선 2068">
              <a:extLst>
                <a:ext uri="{FF2B5EF4-FFF2-40B4-BE49-F238E27FC236}">
                  <a16:creationId xmlns:a16="http://schemas.microsoft.com/office/drawing/2014/main" id="{DD7CA0C6-ACA1-5DB1-02D1-691E29B9DBF8}"/>
                </a:ext>
              </a:extLst>
            </p:cNvPr>
            <p:cNvCxnSpPr/>
            <p:nvPr/>
          </p:nvCxnSpPr>
          <p:spPr>
            <a:xfrm>
              <a:off x="2400300" y="2941095"/>
              <a:ext cx="0" cy="84604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70" name="그룹 2069">
            <a:extLst>
              <a:ext uri="{FF2B5EF4-FFF2-40B4-BE49-F238E27FC236}">
                <a16:creationId xmlns:a16="http://schemas.microsoft.com/office/drawing/2014/main" id="{2786AAA6-CD14-C589-4FA5-E2D6383B25D0}"/>
              </a:ext>
            </a:extLst>
          </p:cNvPr>
          <p:cNvGrpSpPr/>
          <p:nvPr/>
        </p:nvGrpSpPr>
        <p:grpSpPr>
          <a:xfrm>
            <a:off x="7880210" y="3035615"/>
            <a:ext cx="327810" cy="762000"/>
            <a:chOff x="2461260" y="3025140"/>
            <a:chExt cx="327810" cy="899160"/>
          </a:xfrm>
        </p:grpSpPr>
        <p:cxnSp>
          <p:nvCxnSpPr>
            <p:cNvPr id="2071" name="직선 화살표 연결선 2070">
              <a:extLst>
                <a:ext uri="{FF2B5EF4-FFF2-40B4-BE49-F238E27FC236}">
                  <a16:creationId xmlns:a16="http://schemas.microsoft.com/office/drawing/2014/main" id="{B18702B3-AF92-B9AF-A099-090DC12A4035}"/>
                </a:ext>
              </a:extLst>
            </p:cNvPr>
            <p:cNvCxnSpPr>
              <a:cxnSpLocks/>
            </p:cNvCxnSpPr>
            <p:nvPr/>
          </p:nvCxnSpPr>
          <p:spPr>
            <a:xfrm>
              <a:off x="2461260" y="3025140"/>
              <a:ext cx="0" cy="899160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2" name="직선 연결선 2071">
              <a:extLst>
                <a:ext uri="{FF2B5EF4-FFF2-40B4-BE49-F238E27FC236}">
                  <a16:creationId xmlns:a16="http://schemas.microsoft.com/office/drawing/2014/main" id="{40482507-293F-D53A-866F-2A9A9A932686}"/>
                </a:ext>
              </a:extLst>
            </p:cNvPr>
            <p:cNvCxnSpPr/>
            <p:nvPr/>
          </p:nvCxnSpPr>
          <p:spPr>
            <a:xfrm>
              <a:off x="2461260" y="3025140"/>
              <a:ext cx="327810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073" name="직선 화살표 연결선 2072">
            <a:extLst>
              <a:ext uri="{FF2B5EF4-FFF2-40B4-BE49-F238E27FC236}">
                <a16:creationId xmlns:a16="http://schemas.microsoft.com/office/drawing/2014/main" id="{B5357257-7F40-B066-CC17-E86668A2F750}"/>
              </a:ext>
            </a:extLst>
          </p:cNvPr>
          <p:cNvCxnSpPr/>
          <p:nvPr/>
        </p:nvCxnSpPr>
        <p:spPr>
          <a:xfrm flipH="1">
            <a:off x="7245862" y="2863213"/>
            <a:ext cx="964345" cy="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5" name="직선 화살표 연결선 2074">
            <a:extLst>
              <a:ext uri="{FF2B5EF4-FFF2-40B4-BE49-F238E27FC236}">
                <a16:creationId xmlns:a16="http://schemas.microsoft.com/office/drawing/2014/main" id="{5EB2D4BA-E291-1732-3BF6-733203EA192C}"/>
              </a:ext>
            </a:extLst>
          </p:cNvPr>
          <p:cNvCxnSpPr>
            <a:cxnSpLocks/>
          </p:cNvCxnSpPr>
          <p:nvPr/>
        </p:nvCxnSpPr>
        <p:spPr>
          <a:xfrm>
            <a:off x="3432756" y="2940618"/>
            <a:ext cx="6229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7" name="직선 화살표 연결선 2076">
            <a:extLst>
              <a:ext uri="{FF2B5EF4-FFF2-40B4-BE49-F238E27FC236}">
                <a16:creationId xmlns:a16="http://schemas.microsoft.com/office/drawing/2014/main" id="{A8D60820-4A8D-E18E-AFB4-227B80EE22D6}"/>
              </a:ext>
            </a:extLst>
          </p:cNvPr>
          <p:cNvCxnSpPr>
            <a:cxnSpLocks/>
          </p:cNvCxnSpPr>
          <p:nvPr/>
        </p:nvCxnSpPr>
        <p:spPr>
          <a:xfrm flipH="1">
            <a:off x="3430778" y="2858450"/>
            <a:ext cx="617355" cy="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5" name="직선 화살표 연결선 2084">
            <a:extLst>
              <a:ext uri="{FF2B5EF4-FFF2-40B4-BE49-F238E27FC236}">
                <a16:creationId xmlns:a16="http://schemas.microsoft.com/office/drawing/2014/main" id="{552B0B89-53F4-3466-C756-D32258034ABB}"/>
              </a:ext>
            </a:extLst>
          </p:cNvPr>
          <p:cNvCxnSpPr>
            <a:cxnSpLocks/>
          </p:cNvCxnSpPr>
          <p:nvPr/>
        </p:nvCxnSpPr>
        <p:spPr>
          <a:xfrm>
            <a:off x="6149340" y="2940618"/>
            <a:ext cx="6229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6" name="직선 화살표 연결선 2085">
            <a:extLst>
              <a:ext uri="{FF2B5EF4-FFF2-40B4-BE49-F238E27FC236}">
                <a16:creationId xmlns:a16="http://schemas.microsoft.com/office/drawing/2014/main" id="{ADC30605-BA76-43BF-A88E-6D42393243DA}"/>
              </a:ext>
            </a:extLst>
          </p:cNvPr>
          <p:cNvCxnSpPr>
            <a:cxnSpLocks/>
          </p:cNvCxnSpPr>
          <p:nvPr/>
        </p:nvCxnSpPr>
        <p:spPr>
          <a:xfrm flipH="1">
            <a:off x="6147362" y="2858450"/>
            <a:ext cx="617355" cy="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7" name="TextBox 2086">
            <a:extLst>
              <a:ext uri="{FF2B5EF4-FFF2-40B4-BE49-F238E27FC236}">
                <a16:creationId xmlns:a16="http://schemas.microsoft.com/office/drawing/2014/main" id="{DEB88A38-BEAC-02FB-5EA2-9632B3AD10A9}"/>
              </a:ext>
            </a:extLst>
          </p:cNvPr>
          <p:cNvSpPr txBox="1"/>
          <p:nvPr/>
        </p:nvSpPr>
        <p:spPr>
          <a:xfrm>
            <a:off x="4136840" y="2771877"/>
            <a:ext cx="30168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h</a:t>
            </a:r>
            <a:r>
              <a:rPr lang="en-US" altLang="ko-KR" sz="1050" baseline="-25000" dirty="0"/>
              <a:t>1</a:t>
            </a:r>
            <a:endParaRPr lang="ko-KR" altLang="en-US" sz="1050" baseline="-25000" dirty="0"/>
          </a:p>
        </p:txBody>
      </p:sp>
      <p:sp>
        <p:nvSpPr>
          <p:cNvPr id="2088" name="TextBox 2087">
            <a:extLst>
              <a:ext uri="{FF2B5EF4-FFF2-40B4-BE49-F238E27FC236}">
                <a16:creationId xmlns:a16="http://schemas.microsoft.com/office/drawing/2014/main" id="{FB98370E-C86F-42D5-316F-13B76C5AB4A7}"/>
              </a:ext>
            </a:extLst>
          </p:cNvPr>
          <p:cNvSpPr txBox="1"/>
          <p:nvPr/>
        </p:nvSpPr>
        <p:spPr>
          <a:xfrm>
            <a:off x="6883432" y="2774955"/>
            <a:ext cx="29687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h</a:t>
            </a:r>
            <a:r>
              <a:rPr lang="en-US" altLang="ko-KR" sz="1050" baseline="-25000" dirty="0"/>
              <a:t>2</a:t>
            </a:r>
            <a:endParaRPr lang="ko-KR" altLang="en-US" sz="1050" baseline="-25000" dirty="0"/>
          </a:p>
        </p:txBody>
      </p:sp>
      <p:sp>
        <p:nvSpPr>
          <p:cNvPr id="2089" name="TextBox 2088">
            <a:extLst>
              <a:ext uri="{FF2B5EF4-FFF2-40B4-BE49-F238E27FC236}">
                <a16:creationId xmlns:a16="http://schemas.microsoft.com/office/drawing/2014/main" id="{A1E30201-AEF7-4FD8-46DA-AEAB5DA5205D}"/>
              </a:ext>
            </a:extLst>
          </p:cNvPr>
          <p:cNvSpPr txBox="1"/>
          <p:nvPr/>
        </p:nvSpPr>
        <p:spPr>
          <a:xfrm>
            <a:off x="9434390" y="2781699"/>
            <a:ext cx="29687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h</a:t>
            </a:r>
            <a:r>
              <a:rPr lang="en-US" altLang="ko-KR" sz="1050" baseline="-25000" dirty="0"/>
              <a:t>3</a:t>
            </a:r>
            <a:endParaRPr lang="ko-KR" altLang="en-US" sz="1050" baseline="-25000" dirty="0"/>
          </a:p>
        </p:txBody>
      </p:sp>
      <p:cxnSp>
        <p:nvCxnSpPr>
          <p:cNvPr id="2090" name="직선 화살표 연결선 2089">
            <a:extLst>
              <a:ext uri="{FF2B5EF4-FFF2-40B4-BE49-F238E27FC236}">
                <a16:creationId xmlns:a16="http://schemas.microsoft.com/office/drawing/2014/main" id="{706ACD5E-82D5-28AB-3A52-77E39672E26B}"/>
              </a:ext>
            </a:extLst>
          </p:cNvPr>
          <p:cNvCxnSpPr>
            <a:cxnSpLocks/>
          </p:cNvCxnSpPr>
          <p:nvPr/>
        </p:nvCxnSpPr>
        <p:spPr>
          <a:xfrm>
            <a:off x="8840480" y="2955380"/>
            <a:ext cx="6229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1" name="직선 화살표 연결선 2090">
            <a:extLst>
              <a:ext uri="{FF2B5EF4-FFF2-40B4-BE49-F238E27FC236}">
                <a16:creationId xmlns:a16="http://schemas.microsoft.com/office/drawing/2014/main" id="{D2F73726-71FB-BE17-F40E-3CA7FF06BF8E}"/>
              </a:ext>
            </a:extLst>
          </p:cNvPr>
          <p:cNvCxnSpPr>
            <a:cxnSpLocks/>
          </p:cNvCxnSpPr>
          <p:nvPr/>
        </p:nvCxnSpPr>
        <p:spPr>
          <a:xfrm flipH="1">
            <a:off x="8838502" y="2873212"/>
            <a:ext cx="617355" cy="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93" name="TextBox 2092">
            <a:extLst>
              <a:ext uri="{FF2B5EF4-FFF2-40B4-BE49-F238E27FC236}">
                <a16:creationId xmlns:a16="http://schemas.microsoft.com/office/drawing/2014/main" id="{6F319508-2933-9F72-DA21-5DF9D5144AC9}"/>
              </a:ext>
            </a:extLst>
          </p:cNvPr>
          <p:cNvSpPr txBox="1"/>
          <p:nvPr/>
        </p:nvSpPr>
        <p:spPr>
          <a:xfrm>
            <a:off x="2309084" y="3816890"/>
            <a:ext cx="29687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x</a:t>
            </a:r>
            <a:r>
              <a:rPr lang="en-US" altLang="ko-KR" sz="1050" baseline="-25000" dirty="0"/>
              <a:t>1</a:t>
            </a:r>
            <a:endParaRPr lang="ko-KR" altLang="en-US" sz="1050" baseline="-25000" dirty="0"/>
          </a:p>
        </p:txBody>
      </p:sp>
      <p:sp>
        <p:nvSpPr>
          <p:cNvPr id="2096" name="TextBox 2095">
            <a:extLst>
              <a:ext uri="{FF2B5EF4-FFF2-40B4-BE49-F238E27FC236}">
                <a16:creationId xmlns:a16="http://schemas.microsoft.com/office/drawing/2014/main" id="{EA5FDB1E-1E87-1C73-CB29-4D4C1882AD68}"/>
              </a:ext>
            </a:extLst>
          </p:cNvPr>
          <p:cNvSpPr txBox="1"/>
          <p:nvPr/>
        </p:nvSpPr>
        <p:spPr>
          <a:xfrm>
            <a:off x="5036257" y="3816890"/>
            <a:ext cx="29687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x</a:t>
            </a:r>
            <a:r>
              <a:rPr lang="en-US" altLang="ko-KR" sz="1050" baseline="-25000" dirty="0"/>
              <a:t>2</a:t>
            </a:r>
            <a:endParaRPr lang="ko-KR" altLang="en-US" sz="1050" baseline="-25000" dirty="0"/>
          </a:p>
        </p:txBody>
      </p:sp>
      <p:sp>
        <p:nvSpPr>
          <p:cNvPr id="2097" name="TextBox 2096">
            <a:extLst>
              <a:ext uri="{FF2B5EF4-FFF2-40B4-BE49-F238E27FC236}">
                <a16:creationId xmlns:a16="http://schemas.microsoft.com/office/drawing/2014/main" id="{04F1AAA2-97BD-F359-D5A1-918259FB9F49}"/>
              </a:ext>
            </a:extLst>
          </p:cNvPr>
          <p:cNvSpPr txBox="1"/>
          <p:nvPr/>
        </p:nvSpPr>
        <p:spPr>
          <a:xfrm>
            <a:off x="7763430" y="3816890"/>
            <a:ext cx="29687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x</a:t>
            </a:r>
            <a:r>
              <a:rPr lang="en-US" altLang="ko-KR" sz="1050" baseline="-25000" dirty="0"/>
              <a:t>3</a:t>
            </a:r>
            <a:endParaRPr lang="ko-KR" altLang="en-US" sz="1050" baseline="-25000" dirty="0"/>
          </a:p>
        </p:txBody>
      </p:sp>
      <p:sp>
        <p:nvSpPr>
          <p:cNvPr id="2098" name="TextBox 2097">
            <a:extLst>
              <a:ext uri="{FF2B5EF4-FFF2-40B4-BE49-F238E27FC236}">
                <a16:creationId xmlns:a16="http://schemas.microsoft.com/office/drawing/2014/main" id="{77243684-51F6-7422-2804-5FE65E27355B}"/>
              </a:ext>
            </a:extLst>
          </p:cNvPr>
          <p:cNvSpPr txBox="1"/>
          <p:nvPr/>
        </p:nvSpPr>
        <p:spPr>
          <a:xfrm>
            <a:off x="492380" y="5517204"/>
            <a:ext cx="7210628" cy="619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latin typeface="+mn-ea"/>
              </a:rPr>
              <a:t>이때 주의해야 할 것은 셀 단위로 오차가 전파된다고 해서 입력 방향으로 오차가 전파되지 않은 것은 아님</a:t>
            </a:r>
            <a:endParaRPr lang="en-US" altLang="ko-KR" sz="12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latin typeface="+mn-ea"/>
              </a:rPr>
              <a:t>다음 그림과 같이 셀 내부적으로는 오차가 입력</a:t>
            </a:r>
            <a:r>
              <a:rPr lang="en-US" altLang="ko-KR" sz="1200" dirty="0">
                <a:latin typeface="+mn-ea"/>
              </a:rPr>
              <a:t>(</a:t>
            </a:r>
            <a:r>
              <a:rPr lang="en-US" altLang="ko-KR" sz="1200" dirty="0" err="1">
                <a:latin typeface="+mn-ea"/>
              </a:rPr>
              <a:t>x</a:t>
            </a:r>
            <a:r>
              <a:rPr lang="en-US" altLang="ko-KR" sz="1200" baseline="-25000" dirty="0" err="1">
                <a:latin typeface="+mn-ea"/>
              </a:rPr>
              <a:t>t</a:t>
            </a:r>
            <a:r>
              <a:rPr lang="en-US" altLang="ko-KR" sz="1200" dirty="0">
                <a:latin typeface="+mn-ea"/>
              </a:rPr>
              <a:t>)</a:t>
            </a:r>
            <a:r>
              <a:rPr lang="ko-KR" altLang="en-US" sz="1200" dirty="0">
                <a:latin typeface="+mn-ea"/>
              </a:rPr>
              <a:t>으로 전파된다는 것도 잊지 말아야 함</a:t>
            </a:r>
            <a:endParaRPr lang="en-US" altLang="ko-KR" sz="1200" dirty="0">
              <a:latin typeface="+mn-ea"/>
            </a:endParaRPr>
          </a:p>
        </p:txBody>
      </p:sp>
      <p:sp>
        <p:nvSpPr>
          <p:cNvPr id="2099" name="TextBox 2098">
            <a:extLst>
              <a:ext uri="{FF2B5EF4-FFF2-40B4-BE49-F238E27FC236}">
                <a16:creationId xmlns:a16="http://schemas.microsoft.com/office/drawing/2014/main" id="{CBFF4FC1-CFCA-CA76-8E90-6377DDBEDBF9}"/>
              </a:ext>
            </a:extLst>
          </p:cNvPr>
          <p:cNvSpPr txBox="1"/>
          <p:nvPr/>
        </p:nvSpPr>
        <p:spPr>
          <a:xfrm>
            <a:off x="1504622" y="2771877"/>
            <a:ext cx="29687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h</a:t>
            </a:r>
            <a:r>
              <a:rPr lang="en-US" altLang="ko-KR" sz="1050" baseline="-25000" dirty="0"/>
              <a:t>0</a:t>
            </a:r>
            <a:endParaRPr lang="ko-KR" altLang="en-US" sz="1050" baseline="-25000" dirty="0"/>
          </a:p>
        </p:txBody>
      </p:sp>
      <p:sp>
        <p:nvSpPr>
          <p:cNvPr id="2100" name="TextBox 2099">
            <a:extLst>
              <a:ext uri="{FF2B5EF4-FFF2-40B4-BE49-F238E27FC236}">
                <a16:creationId xmlns:a16="http://schemas.microsoft.com/office/drawing/2014/main" id="{3B0D7812-AF00-0E50-E6D9-DE6E2E6101B8}"/>
              </a:ext>
            </a:extLst>
          </p:cNvPr>
          <p:cNvSpPr txBox="1"/>
          <p:nvPr/>
        </p:nvSpPr>
        <p:spPr>
          <a:xfrm>
            <a:off x="2566620" y="2628492"/>
            <a:ext cx="25199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w</a:t>
            </a:r>
            <a:endParaRPr lang="ko-KR" altLang="en-US" sz="1050" dirty="0"/>
          </a:p>
        </p:txBody>
      </p:sp>
      <p:sp>
        <p:nvSpPr>
          <p:cNvPr id="2101" name="TextBox 2100">
            <a:extLst>
              <a:ext uri="{FF2B5EF4-FFF2-40B4-BE49-F238E27FC236}">
                <a16:creationId xmlns:a16="http://schemas.microsoft.com/office/drawing/2014/main" id="{EA7A731A-62E1-1A58-D347-F568B6F3BCEC}"/>
              </a:ext>
            </a:extLst>
          </p:cNvPr>
          <p:cNvSpPr txBox="1"/>
          <p:nvPr/>
        </p:nvSpPr>
        <p:spPr>
          <a:xfrm>
            <a:off x="5302813" y="2620616"/>
            <a:ext cx="25199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w</a:t>
            </a:r>
            <a:endParaRPr lang="ko-KR" altLang="en-US" sz="1050" dirty="0"/>
          </a:p>
        </p:txBody>
      </p:sp>
      <p:sp>
        <p:nvSpPr>
          <p:cNvPr id="2102" name="TextBox 2101">
            <a:extLst>
              <a:ext uri="{FF2B5EF4-FFF2-40B4-BE49-F238E27FC236}">
                <a16:creationId xmlns:a16="http://schemas.microsoft.com/office/drawing/2014/main" id="{DA04B664-9E2D-B74F-BE1E-43F9CE4AC831}"/>
              </a:ext>
            </a:extLst>
          </p:cNvPr>
          <p:cNvSpPr txBox="1"/>
          <p:nvPr/>
        </p:nvSpPr>
        <p:spPr>
          <a:xfrm>
            <a:off x="8002430" y="2644317"/>
            <a:ext cx="25199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w</a:t>
            </a:r>
            <a:endParaRPr lang="ko-KR" altLang="en-US" sz="105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04" name="TextBox 2103">
                <a:extLst>
                  <a:ext uri="{FF2B5EF4-FFF2-40B4-BE49-F238E27FC236}">
                    <a16:creationId xmlns:a16="http://schemas.microsoft.com/office/drawing/2014/main" id="{85C93EB4-0C51-9ABA-9CA3-46FBDB9FBEDF}"/>
                  </a:ext>
                </a:extLst>
              </p:cNvPr>
              <p:cNvSpPr txBox="1"/>
              <p:nvPr/>
            </p:nvSpPr>
            <p:spPr>
              <a:xfrm>
                <a:off x="1824725" y="4185505"/>
                <a:ext cx="3313536" cy="9576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ko-KR" b="0" i="1" baseline="-25000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tanh</m:t>
                          </m:r>
                        </m:fName>
                        <m:e>
                          <m:d>
                            <m:d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altLang="ko-KR" b="0" i="1" baseline="-25000" smtClean="0">
                                  <a:latin typeface="Cambria Math" panose="02040503050406030204" pitchFamily="18" charset="0"/>
                                </a:rPr>
                                <m:t>hh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altLang="ko-KR" b="0" i="1" baseline="-2500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ko-KR" b="0" i="1" baseline="-25000" smtClean="0">
                                  <a:latin typeface="Cambria Math" panose="02040503050406030204" pitchFamily="18" charset="0"/>
                                </a:rPr>
                                <m:t>−1+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𝑤𝑥</m:t>
                              </m:r>
                              <m:r>
                                <a:rPr lang="en-US" altLang="ko-KR" b="0" i="1" baseline="-25000" smtClean="0">
                                  <a:latin typeface="Cambria Math" panose="02040503050406030204" pitchFamily="18" charset="0"/>
                                </a:rPr>
                                <m:t>h𝑥𝑡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altLang="ko-KR" b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   = </m:t>
                    </m:r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</a:rPr>
                      <m:t>tanh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⁡((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𝑤hh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𝑤𝑥h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altLang="ko-KR" b="0" i="1" baseline="-2500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ko-KR" b="0" i="1" baseline="-25000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num>
                          <m:den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ko-KR" b="0" i="1" baseline="-2500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den>
                        </m:f>
                      </m:e>
                    </m:d>
                  </m:oMath>
                </a14:m>
                <a:r>
                  <a:rPr lang="en-US" altLang="ko-KR" b="0" dirty="0"/>
                  <a:t>)</a:t>
                </a:r>
                <a:endParaRPr lang="en-US" altLang="ko-KR" dirty="0"/>
              </a:p>
              <a:p>
                <a:pPr lvl="1"/>
                <a:r>
                  <a:rPr lang="en-US" altLang="ko-KR" sz="1600" b="0" dirty="0"/>
                  <a:t> </a:t>
                </a:r>
                <a:r>
                  <a:rPr lang="en-US" altLang="ko-KR" sz="1400" b="1" dirty="0"/>
                  <a:t>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</a:rPr>
                      <m:t>tanh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altLang="ko-KR" b="0" i="1" baseline="-2500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ko-KR" b="0" i="1" baseline="-25000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num>
                          <m:den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ko-KR" b="0" i="1" baseline="-2500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den>
                        </m:f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b="0" dirty="0"/>
              </a:p>
            </p:txBody>
          </p:sp>
        </mc:Choice>
        <mc:Fallback xmlns="">
          <p:sp>
            <p:nvSpPr>
              <p:cNvPr id="2104" name="TextBox 2103">
                <a:extLst>
                  <a:ext uri="{FF2B5EF4-FFF2-40B4-BE49-F238E27FC236}">
                    <a16:creationId xmlns:a16="http://schemas.microsoft.com/office/drawing/2014/main" id="{85C93EB4-0C51-9ABA-9CA3-46FBDB9FBE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4725" y="4185505"/>
                <a:ext cx="3313536" cy="957698"/>
              </a:xfrm>
              <a:prstGeom prst="rect">
                <a:avLst/>
              </a:prstGeom>
              <a:blipFill>
                <a:blip r:embed="rId3"/>
                <a:stretch>
                  <a:fillRect b="-76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20" name="그룹 2119">
            <a:extLst>
              <a:ext uri="{FF2B5EF4-FFF2-40B4-BE49-F238E27FC236}">
                <a16:creationId xmlns:a16="http://schemas.microsoft.com/office/drawing/2014/main" id="{753FD940-875F-3E47-73FC-D8038AE01370}"/>
              </a:ext>
            </a:extLst>
          </p:cNvPr>
          <p:cNvGrpSpPr/>
          <p:nvPr/>
        </p:nvGrpSpPr>
        <p:grpSpPr>
          <a:xfrm>
            <a:off x="7709662" y="4791889"/>
            <a:ext cx="2811139" cy="1700986"/>
            <a:chOff x="7736758" y="4671903"/>
            <a:chExt cx="2811139" cy="1700986"/>
          </a:xfrm>
        </p:grpSpPr>
        <p:sp>
          <p:nvSpPr>
            <p:cNvPr id="2105" name="직사각형 2104">
              <a:extLst>
                <a:ext uri="{FF2B5EF4-FFF2-40B4-BE49-F238E27FC236}">
                  <a16:creationId xmlns:a16="http://schemas.microsoft.com/office/drawing/2014/main" id="{1285C4C8-B7B9-5142-3329-219792041A4F}"/>
                </a:ext>
              </a:extLst>
            </p:cNvPr>
            <p:cNvSpPr/>
            <p:nvPr/>
          </p:nvSpPr>
          <p:spPr>
            <a:xfrm>
              <a:off x="8217081" y="4671903"/>
              <a:ext cx="1615140" cy="105918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06" name="직사각형 2105">
              <a:extLst>
                <a:ext uri="{FF2B5EF4-FFF2-40B4-BE49-F238E27FC236}">
                  <a16:creationId xmlns:a16="http://schemas.microsoft.com/office/drawing/2014/main" id="{935920AE-8C2C-3973-8023-6D011971BDDE}"/>
                </a:ext>
              </a:extLst>
            </p:cNvPr>
            <p:cNvSpPr/>
            <p:nvPr/>
          </p:nvSpPr>
          <p:spPr>
            <a:xfrm>
              <a:off x="9024651" y="5064333"/>
              <a:ext cx="632460" cy="3733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</a:rPr>
                <a:t>tanh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grpSp>
          <p:nvGrpSpPr>
            <p:cNvPr id="2107" name="그룹 2106">
              <a:extLst>
                <a:ext uri="{FF2B5EF4-FFF2-40B4-BE49-F238E27FC236}">
                  <a16:creationId xmlns:a16="http://schemas.microsoft.com/office/drawing/2014/main" id="{1580BFDB-300F-CCD8-2E87-6B0082823EE9}"/>
                </a:ext>
              </a:extLst>
            </p:cNvPr>
            <p:cNvGrpSpPr/>
            <p:nvPr/>
          </p:nvGrpSpPr>
          <p:grpSpPr>
            <a:xfrm>
              <a:off x="8060306" y="5253653"/>
              <a:ext cx="968720" cy="846045"/>
              <a:chOff x="1824725" y="2941095"/>
              <a:chExt cx="968720" cy="846045"/>
            </a:xfrm>
          </p:grpSpPr>
          <p:cxnSp>
            <p:nvCxnSpPr>
              <p:cNvPr id="2108" name="직선 화살표 연결선 2107">
                <a:extLst>
                  <a:ext uri="{FF2B5EF4-FFF2-40B4-BE49-F238E27FC236}">
                    <a16:creationId xmlns:a16="http://schemas.microsoft.com/office/drawing/2014/main" id="{E30A1CCB-2C95-2BCB-C871-2211555174C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824725" y="2941095"/>
                <a:ext cx="968720" cy="381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9" name="직선 연결선 2108">
                <a:extLst>
                  <a:ext uri="{FF2B5EF4-FFF2-40B4-BE49-F238E27FC236}">
                    <a16:creationId xmlns:a16="http://schemas.microsoft.com/office/drawing/2014/main" id="{E390BD33-8BB8-127F-DF4A-83778D8421CE}"/>
                  </a:ext>
                </a:extLst>
              </p:cNvPr>
              <p:cNvCxnSpPr/>
              <p:nvPr/>
            </p:nvCxnSpPr>
            <p:spPr>
              <a:xfrm>
                <a:off x="2400300" y="2941095"/>
                <a:ext cx="0" cy="84604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110" name="그룹 2109">
              <a:extLst>
                <a:ext uri="{FF2B5EF4-FFF2-40B4-BE49-F238E27FC236}">
                  <a16:creationId xmlns:a16="http://schemas.microsoft.com/office/drawing/2014/main" id="{943A426D-C29B-62AA-19D4-8089DF1AEF0A}"/>
                </a:ext>
              </a:extLst>
            </p:cNvPr>
            <p:cNvGrpSpPr/>
            <p:nvPr/>
          </p:nvGrpSpPr>
          <p:grpSpPr>
            <a:xfrm>
              <a:off x="8696841" y="5337698"/>
              <a:ext cx="327810" cy="762000"/>
              <a:chOff x="2461260" y="3025140"/>
              <a:chExt cx="327810" cy="899160"/>
            </a:xfrm>
          </p:grpSpPr>
          <p:cxnSp>
            <p:nvCxnSpPr>
              <p:cNvPr id="2111" name="직선 화살표 연결선 2110">
                <a:extLst>
                  <a:ext uri="{FF2B5EF4-FFF2-40B4-BE49-F238E27FC236}">
                    <a16:creationId xmlns:a16="http://schemas.microsoft.com/office/drawing/2014/main" id="{9502555B-47AB-F919-16FD-25B4562E704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61260" y="3025140"/>
                <a:ext cx="0" cy="89916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2" name="직선 연결선 2111">
                <a:extLst>
                  <a:ext uri="{FF2B5EF4-FFF2-40B4-BE49-F238E27FC236}">
                    <a16:creationId xmlns:a16="http://schemas.microsoft.com/office/drawing/2014/main" id="{AB37F76A-8482-0B7B-C059-4A569CC2EB16}"/>
                  </a:ext>
                </a:extLst>
              </p:cNvPr>
              <p:cNvCxnSpPr/>
              <p:nvPr/>
            </p:nvCxnSpPr>
            <p:spPr>
              <a:xfrm>
                <a:off x="2461260" y="3025140"/>
                <a:ext cx="327810" cy="0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113" name="직선 화살표 연결선 2112">
              <a:extLst>
                <a:ext uri="{FF2B5EF4-FFF2-40B4-BE49-F238E27FC236}">
                  <a16:creationId xmlns:a16="http://schemas.microsoft.com/office/drawing/2014/main" id="{51693C48-D36B-16A3-C377-D9B1BDF48083}"/>
                </a:ext>
              </a:extLst>
            </p:cNvPr>
            <p:cNvCxnSpPr/>
            <p:nvPr/>
          </p:nvCxnSpPr>
          <p:spPr>
            <a:xfrm flipH="1">
              <a:off x="8062493" y="5165296"/>
              <a:ext cx="964345" cy="0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14" name="TextBox 2113">
              <a:extLst>
                <a:ext uri="{FF2B5EF4-FFF2-40B4-BE49-F238E27FC236}">
                  <a16:creationId xmlns:a16="http://schemas.microsoft.com/office/drawing/2014/main" id="{1EAEDF2D-0E80-1139-6449-50D1F72CEE35}"/>
                </a:ext>
              </a:extLst>
            </p:cNvPr>
            <p:cNvSpPr txBox="1"/>
            <p:nvPr/>
          </p:nvSpPr>
          <p:spPr>
            <a:xfrm>
              <a:off x="10251021" y="5083782"/>
              <a:ext cx="296876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 err="1"/>
                <a:t>h</a:t>
              </a:r>
              <a:r>
                <a:rPr lang="en-US" altLang="ko-KR" sz="1050" baseline="-25000" dirty="0" err="1"/>
                <a:t>t</a:t>
              </a:r>
              <a:endParaRPr lang="ko-KR" altLang="en-US" sz="1050" baseline="-25000" dirty="0"/>
            </a:p>
          </p:txBody>
        </p:sp>
        <p:cxnSp>
          <p:nvCxnSpPr>
            <p:cNvPr id="2115" name="직선 화살표 연결선 2114">
              <a:extLst>
                <a:ext uri="{FF2B5EF4-FFF2-40B4-BE49-F238E27FC236}">
                  <a16:creationId xmlns:a16="http://schemas.microsoft.com/office/drawing/2014/main" id="{FFB2ED98-B442-DDB5-E6B5-8B7EAFFD26D1}"/>
                </a:ext>
              </a:extLst>
            </p:cNvPr>
            <p:cNvCxnSpPr>
              <a:cxnSpLocks/>
            </p:cNvCxnSpPr>
            <p:nvPr/>
          </p:nvCxnSpPr>
          <p:spPr>
            <a:xfrm>
              <a:off x="9657111" y="5257463"/>
              <a:ext cx="62290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6" name="직선 화살표 연결선 2115">
              <a:extLst>
                <a:ext uri="{FF2B5EF4-FFF2-40B4-BE49-F238E27FC236}">
                  <a16:creationId xmlns:a16="http://schemas.microsoft.com/office/drawing/2014/main" id="{DCCCA6FB-FE15-1065-D29F-58482D59126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55133" y="5175295"/>
              <a:ext cx="617355" cy="0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17" name="TextBox 2116">
              <a:extLst>
                <a:ext uri="{FF2B5EF4-FFF2-40B4-BE49-F238E27FC236}">
                  <a16:creationId xmlns:a16="http://schemas.microsoft.com/office/drawing/2014/main" id="{CBFE7B1B-C9B5-DDC6-FA04-2C5239C94807}"/>
                </a:ext>
              </a:extLst>
            </p:cNvPr>
            <p:cNvSpPr txBox="1"/>
            <p:nvPr/>
          </p:nvSpPr>
          <p:spPr>
            <a:xfrm>
              <a:off x="8580061" y="6118973"/>
              <a:ext cx="296876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 err="1"/>
                <a:t>x</a:t>
              </a:r>
              <a:r>
                <a:rPr lang="en-US" altLang="ko-KR" sz="1050" baseline="-25000" dirty="0" err="1"/>
                <a:t>t</a:t>
              </a:r>
              <a:endParaRPr lang="ko-KR" altLang="en-US" sz="1050" baseline="-25000" dirty="0"/>
            </a:p>
          </p:txBody>
        </p:sp>
        <p:sp>
          <p:nvSpPr>
            <p:cNvPr id="2118" name="TextBox 2117">
              <a:extLst>
                <a:ext uri="{FF2B5EF4-FFF2-40B4-BE49-F238E27FC236}">
                  <a16:creationId xmlns:a16="http://schemas.microsoft.com/office/drawing/2014/main" id="{C84FBE16-526A-AAB6-55B7-AB899B5CAD3F}"/>
                </a:ext>
              </a:extLst>
            </p:cNvPr>
            <p:cNvSpPr txBox="1"/>
            <p:nvPr/>
          </p:nvSpPr>
          <p:spPr>
            <a:xfrm>
              <a:off x="8819061" y="4946400"/>
              <a:ext cx="251992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/>
                <a:t>w</a:t>
              </a:r>
              <a:endParaRPr lang="ko-KR" altLang="en-US" sz="1050" dirty="0"/>
            </a:p>
          </p:txBody>
        </p:sp>
        <p:sp>
          <p:nvSpPr>
            <p:cNvPr id="2119" name="TextBox 2118">
              <a:extLst>
                <a:ext uri="{FF2B5EF4-FFF2-40B4-BE49-F238E27FC236}">
                  <a16:creationId xmlns:a16="http://schemas.microsoft.com/office/drawing/2014/main" id="{4491AFB4-8FD2-32F2-D84C-2AECFCB7D6B0}"/>
                </a:ext>
              </a:extLst>
            </p:cNvPr>
            <p:cNvSpPr txBox="1"/>
            <p:nvPr/>
          </p:nvSpPr>
          <p:spPr>
            <a:xfrm>
              <a:off x="7736758" y="5038338"/>
              <a:ext cx="386644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/>
                <a:t>h</a:t>
              </a:r>
              <a:r>
                <a:rPr lang="en-US" altLang="ko-KR" sz="1050" baseline="-25000" dirty="0"/>
                <a:t>t-1</a:t>
              </a:r>
              <a:endParaRPr lang="ko-KR" altLang="en-US" sz="1050" baseline="-25000" dirty="0"/>
            </a:p>
          </p:txBody>
        </p:sp>
      </p:grpSp>
    </p:spTree>
    <p:extLst>
      <p:ext uri="{BB962C8B-B14F-4D97-AF65-F5344CB8AC3E}">
        <p14:creationId xmlns:p14="http://schemas.microsoft.com/office/powerpoint/2010/main" val="19909716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7D44D6-83CC-49E7-4B81-F93F2385D2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A296F11-B177-293F-4F8C-E40B5CF915D0}"/>
              </a:ext>
            </a:extLst>
          </p:cNvPr>
          <p:cNvSpPr txBox="1"/>
          <p:nvPr/>
        </p:nvSpPr>
        <p:spPr>
          <a:xfrm>
            <a:off x="231420" y="899595"/>
            <a:ext cx="2148345" cy="509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2000" dirty="0">
                <a:latin typeface="+mj-ea"/>
                <a:ea typeface="+mj-ea"/>
              </a:rPr>
              <a:t>LSTM </a:t>
            </a:r>
            <a:r>
              <a:rPr lang="ko-KR" altLang="en-US" sz="2000" dirty="0">
                <a:latin typeface="+mj-ea"/>
                <a:ea typeface="+mj-ea"/>
              </a:rPr>
              <a:t>셀 구현</a:t>
            </a:r>
            <a:endParaRPr lang="en-US" altLang="ko-KR" sz="2000" dirty="0">
              <a:latin typeface="+mj-ea"/>
              <a:ea typeface="+mj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69043F4-F56A-2E7C-F87A-FAACF637867C}"/>
              </a:ext>
            </a:extLst>
          </p:cNvPr>
          <p:cNvSpPr txBox="1"/>
          <p:nvPr/>
        </p:nvSpPr>
        <p:spPr>
          <a:xfrm>
            <a:off x="192228" y="100159"/>
            <a:ext cx="17892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+mj-ea"/>
                <a:ea typeface="+mj-ea"/>
              </a:rPr>
              <a:t>5.LSTM</a:t>
            </a:r>
            <a:endParaRPr lang="ko-KR" altLang="en-US" sz="3200" dirty="0">
              <a:latin typeface="+mj-ea"/>
              <a:ea typeface="+mj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C4F6021-62B4-8FCA-F805-48B5DF265D93}"/>
              </a:ext>
            </a:extLst>
          </p:cNvPr>
          <p:cNvSpPr txBox="1"/>
          <p:nvPr/>
        </p:nvSpPr>
        <p:spPr>
          <a:xfrm>
            <a:off x="492380" y="1441715"/>
            <a:ext cx="8098692" cy="3427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latin typeface="+mn-ea"/>
              </a:rPr>
              <a:t>지금까지 </a:t>
            </a:r>
            <a:r>
              <a:rPr lang="en-US" altLang="ko-KR" sz="1200" dirty="0">
                <a:latin typeface="+mn-ea"/>
              </a:rPr>
              <a:t>RNN</a:t>
            </a:r>
            <a:r>
              <a:rPr lang="ko-KR" altLang="en-US" sz="1200" dirty="0">
                <a:latin typeface="+mn-ea"/>
              </a:rPr>
              <a:t>을 살펴보았다면 이제 </a:t>
            </a:r>
            <a:r>
              <a:rPr lang="en-US" altLang="ko-KR" sz="1200" dirty="0">
                <a:latin typeface="+mn-ea"/>
              </a:rPr>
              <a:t>LSTM </a:t>
            </a:r>
            <a:r>
              <a:rPr lang="ko-KR" altLang="en-US" sz="1200" dirty="0">
                <a:latin typeface="+mn-ea"/>
              </a:rPr>
              <a:t>셀과 </a:t>
            </a:r>
            <a:r>
              <a:rPr lang="en-US" altLang="ko-KR" sz="1200" dirty="0">
                <a:latin typeface="+mn-ea"/>
              </a:rPr>
              <a:t>LSTM </a:t>
            </a:r>
            <a:r>
              <a:rPr lang="ko-KR" altLang="en-US" sz="1200" dirty="0">
                <a:latin typeface="+mn-ea"/>
              </a:rPr>
              <a:t>계층을 살펴봄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>
                <a:latin typeface="+mn-ea"/>
              </a:rPr>
              <a:t>이번 예제에서 사용할 데이터 셋은 </a:t>
            </a:r>
            <a:r>
              <a:rPr lang="en-US" altLang="ko-KR" sz="1200" dirty="0">
                <a:latin typeface="+mn-ea"/>
              </a:rPr>
              <a:t>MNIST</a:t>
            </a:r>
            <a:r>
              <a:rPr lang="ko-KR" altLang="en-US" sz="1200" dirty="0">
                <a:latin typeface="+mn-ea"/>
              </a:rPr>
              <a:t>임</a:t>
            </a:r>
            <a:endParaRPr lang="en-US" altLang="ko-KR" sz="1200" dirty="0">
              <a:latin typeface="+mn-ea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D889777B-9369-AC74-A22B-4F263E4DD9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6</a:t>
            </a:fld>
            <a:r>
              <a:rPr lang="ko-KR" altLang="en-US"/>
              <a:t> </a:t>
            </a:r>
            <a:r>
              <a:rPr lang="en-US" altLang="ko-KR"/>
              <a:t>/ 23</a:t>
            </a:r>
            <a:endParaRPr lang="en-US" altLang="ko-KR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64F1C92-BF14-4475-91EC-557D8498A1B5}"/>
              </a:ext>
            </a:extLst>
          </p:cNvPr>
          <p:cNvSpPr/>
          <p:nvPr/>
        </p:nvSpPr>
        <p:spPr>
          <a:xfrm>
            <a:off x="922020" y="1877891"/>
            <a:ext cx="6979920" cy="77386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MNIST</a:t>
            </a:r>
          </a:p>
          <a:p>
            <a:r>
              <a:rPr lang="ko-KR" altLang="en-US" sz="1200" dirty="0">
                <a:solidFill>
                  <a:schemeClr val="tx1"/>
                </a:solidFill>
              </a:rPr>
              <a:t>훈련 데이터셋 </a:t>
            </a:r>
            <a:r>
              <a:rPr lang="en-US" altLang="ko-KR" sz="1200" dirty="0">
                <a:solidFill>
                  <a:schemeClr val="tx1"/>
                </a:solidFill>
              </a:rPr>
              <a:t>6</a:t>
            </a:r>
            <a:r>
              <a:rPr lang="ko-KR" altLang="en-US" sz="1200" dirty="0">
                <a:solidFill>
                  <a:schemeClr val="tx1"/>
                </a:solidFill>
              </a:rPr>
              <a:t>만개와 검증 데이터셋 </a:t>
            </a:r>
            <a:r>
              <a:rPr lang="en-US" altLang="ko-KR" sz="1200" dirty="0">
                <a:solidFill>
                  <a:schemeClr val="tx1"/>
                </a:solidFill>
              </a:rPr>
              <a:t>1</a:t>
            </a:r>
            <a:r>
              <a:rPr lang="ko-KR" altLang="en-US" sz="1200" dirty="0">
                <a:solidFill>
                  <a:schemeClr val="tx1"/>
                </a:solidFill>
              </a:rPr>
              <a:t>만개로 구성되어 있음</a:t>
            </a:r>
            <a:endParaRPr lang="en-US" altLang="ko-KR" sz="1200" dirty="0">
              <a:solidFill>
                <a:schemeClr val="tx1"/>
              </a:solidFill>
            </a:endParaRPr>
          </a:p>
          <a:p>
            <a:r>
              <a:rPr lang="en-US" altLang="ko-KR" sz="1200" dirty="0">
                <a:solidFill>
                  <a:schemeClr val="tx1"/>
                </a:solidFill>
              </a:rPr>
              <a:t>MNIST</a:t>
            </a:r>
            <a:r>
              <a:rPr lang="ko-KR" altLang="en-US" sz="1200" dirty="0">
                <a:solidFill>
                  <a:schemeClr val="tx1"/>
                </a:solidFill>
              </a:rPr>
              <a:t>는 손으로 쓴 숫자 이미지</a:t>
            </a:r>
            <a:r>
              <a:rPr lang="en-US" altLang="ko-KR" sz="1200" dirty="0">
                <a:solidFill>
                  <a:schemeClr val="tx1"/>
                </a:solidFill>
              </a:rPr>
              <a:t>(0</a:t>
            </a:r>
            <a:r>
              <a:rPr lang="ko-KR" altLang="en-US" sz="1200" dirty="0">
                <a:solidFill>
                  <a:schemeClr val="tx1"/>
                </a:solidFill>
              </a:rPr>
              <a:t>에서 </a:t>
            </a:r>
            <a:r>
              <a:rPr lang="en-US" altLang="ko-KR" sz="1200" dirty="0">
                <a:solidFill>
                  <a:schemeClr val="tx1"/>
                </a:solidFill>
              </a:rPr>
              <a:t>9</a:t>
            </a:r>
            <a:r>
              <a:rPr lang="ko-KR" altLang="en-US" sz="1200" dirty="0">
                <a:solidFill>
                  <a:schemeClr val="tx1"/>
                </a:solidFill>
              </a:rPr>
              <a:t>까지 값을 갖는 고정 크기 이미지</a:t>
            </a:r>
            <a:r>
              <a:rPr lang="en-US" altLang="ko-KR" sz="1200" dirty="0">
                <a:solidFill>
                  <a:schemeClr val="tx1"/>
                </a:solidFill>
              </a:rPr>
              <a:t>(28x28 </a:t>
            </a:r>
            <a:r>
              <a:rPr lang="ko-KR" altLang="en-US" sz="1200" dirty="0">
                <a:solidFill>
                  <a:schemeClr val="tx1"/>
                </a:solidFill>
              </a:rPr>
              <a:t>픽셀</a:t>
            </a:r>
            <a:r>
              <a:rPr lang="en-US" altLang="ko-KR" sz="1200" dirty="0">
                <a:solidFill>
                  <a:schemeClr val="tx1"/>
                </a:solidFill>
              </a:rPr>
              <a:t>) </a:t>
            </a:r>
            <a:r>
              <a:rPr lang="ko-KR" altLang="en-US" sz="1200" dirty="0">
                <a:solidFill>
                  <a:schemeClr val="tx1"/>
                </a:solidFill>
              </a:rPr>
              <a:t>들로 구성됨</a:t>
            </a:r>
            <a:endParaRPr lang="en-US" altLang="ko-KR" sz="1200" dirty="0">
              <a:solidFill>
                <a:schemeClr val="tx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2540A19-4049-1880-7A45-7DD2220BCF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020" y="2711362"/>
            <a:ext cx="4988235" cy="3575137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C42C6120-7FDF-8174-A127-DFB949CA9C82}"/>
              </a:ext>
            </a:extLst>
          </p:cNvPr>
          <p:cNvSpPr/>
          <p:nvPr/>
        </p:nvSpPr>
        <p:spPr>
          <a:xfrm>
            <a:off x="1356360" y="5722620"/>
            <a:ext cx="1097280" cy="1600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FB52E78-721F-1058-C32D-504F8D882723}"/>
              </a:ext>
            </a:extLst>
          </p:cNvPr>
          <p:cNvSpPr/>
          <p:nvPr/>
        </p:nvSpPr>
        <p:spPr>
          <a:xfrm>
            <a:off x="1303020" y="3489960"/>
            <a:ext cx="2103120" cy="1600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82733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F48F94-A90E-0254-B86C-ACBC879747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B7F6CCC-8436-34DE-DF4E-C5E9D5EA51E5}"/>
              </a:ext>
            </a:extLst>
          </p:cNvPr>
          <p:cNvSpPr txBox="1"/>
          <p:nvPr/>
        </p:nvSpPr>
        <p:spPr>
          <a:xfrm>
            <a:off x="231420" y="899595"/>
            <a:ext cx="2055371" cy="509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000" dirty="0">
                <a:latin typeface="+mj-ea"/>
                <a:ea typeface="+mj-ea"/>
              </a:rPr>
              <a:t>데이터 </a:t>
            </a:r>
            <a:r>
              <a:rPr lang="ko-KR" altLang="en-US" sz="2000" dirty="0" err="1">
                <a:latin typeface="+mj-ea"/>
                <a:ea typeface="+mj-ea"/>
              </a:rPr>
              <a:t>전처리</a:t>
            </a:r>
            <a:endParaRPr lang="en-US" altLang="ko-KR" sz="2000" dirty="0">
              <a:latin typeface="+mj-ea"/>
              <a:ea typeface="+mj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BDC78D4-D42C-8D27-00EA-FF9997BB95AC}"/>
              </a:ext>
            </a:extLst>
          </p:cNvPr>
          <p:cNvSpPr txBox="1"/>
          <p:nvPr/>
        </p:nvSpPr>
        <p:spPr>
          <a:xfrm>
            <a:off x="192228" y="100159"/>
            <a:ext cx="17892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+mj-ea"/>
                <a:ea typeface="+mj-ea"/>
              </a:rPr>
              <a:t>5.LSTM</a:t>
            </a:r>
            <a:endParaRPr lang="ko-KR" altLang="en-US" sz="3200" dirty="0">
              <a:latin typeface="+mj-ea"/>
              <a:ea typeface="+mj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5D370BA-707C-2224-A332-4F5E60000AE8}"/>
              </a:ext>
            </a:extLst>
          </p:cNvPr>
          <p:cNvSpPr txBox="1"/>
          <p:nvPr/>
        </p:nvSpPr>
        <p:spPr>
          <a:xfrm>
            <a:off x="492380" y="1441715"/>
            <a:ext cx="5602816" cy="619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latin typeface="+mn-ea"/>
              </a:rPr>
              <a:t>데이터에 대한 전처리를 함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>
                <a:latin typeface="+mn-ea"/>
              </a:rPr>
              <a:t>평균과 표준편차에 맞게 데이터를 정규화 하기 위함</a:t>
            </a:r>
            <a:endParaRPr lang="en-US" altLang="ko-KR" sz="12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latin typeface="+mn-ea"/>
              </a:rPr>
              <a:t>평균을 </a:t>
            </a:r>
            <a:r>
              <a:rPr lang="en-US" altLang="ko-KR" sz="1200" dirty="0">
                <a:latin typeface="+mn-ea"/>
              </a:rPr>
              <a:t>0.5, </a:t>
            </a:r>
            <a:r>
              <a:rPr lang="ko-KR" altLang="en-US" sz="1200" dirty="0">
                <a:latin typeface="+mn-ea"/>
              </a:rPr>
              <a:t>표준편차를 </a:t>
            </a:r>
            <a:r>
              <a:rPr lang="en-US" altLang="ko-KR" sz="1200" dirty="0">
                <a:latin typeface="+mn-ea"/>
              </a:rPr>
              <a:t>1.0</a:t>
            </a:r>
            <a:r>
              <a:rPr lang="ko-KR" altLang="en-US" sz="1200" dirty="0">
                <a:latin typeface="+mn-ea"/>
              </a:rPr>
              <a:t>으로 데이터 정규화 함</a:t>
            </a:r>
            <a:endParaRPr lang="en-US" altLang="ko-KR" sz="1200" dirty="0">
              <a:latin typeface="+mn-ea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22D3C85D-799D-A03C-2076-8151A514D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7</a:t>
            </a:fld>
            <a:r>
              <a:rPr lang="ko-KR" altLang="en-US"/>
              <a:t> </a:t>
            </a:r>
            <a:r>
              <a:rPr lang="en-US" altLang="ko-KR"/>
              <a:t>/ 23</a:t>
            </a:r>
            <a:endParaRPr lang="en-US" altLang="ko-KR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44FE55A1-4ECB-DD3A-BB2A-FAEDC4F010A6}"/>
              </a:ext>
            </a:extLst>
          </p:cNvPr>
          <p:cNvGrpSpPr/>
          <p:nvPr/>
        </p:nvGrpSpPr>
        <p:grpSpPr>
          <a:xfrm>
            <a:off x="918876" y="2159655"/>
            <a:ext cx="3013044" cy="1125522"/>
            <a:chOff x="926496" y="1816932"/>
            <a:chExt cx="3013044" cy="1125522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4E16E111-AEDD-6A56-FD4A-5AC4D233E2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6496" y="1816932"/>
              <a:ext cx="3013044" cy="1125522"/>
            </a:xfrm>
            <a:prstGeom prst="rect">
              <a:avLst/>
            </a:prstGeom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3D28B0C0-A196-54C5-CF36-68CD648095E0}"/>
                </a:ext>
              </a:extLst>
            </p:cNvPr>
            <p:cNvSpPr/>
            <p:nvPr/>
          </p:nvSpPr>
          <p:spPr>
            <a:xfrm>
              <a:off x="1219200" y="2567940"/>
              <a:ext cx="2491740" cy="17526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CBCB212A-B133-5E34-E511-75DF3EE90A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8876" y="3920869"/>
            <a:ext cx="6091524" cy="128636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F3DE734-249F-7F21-766D-5BD43C5A9AD2}"/>
              </a:ext>
            </a:extLst>
          </p:cNvPr>
          <p:cNvSpPr txBox="1"/>
          <p:nvPr/>
        </p:nvSpPr>
        <p:spPr>
          <a:xfrm>
            <a:off x="492380" y="3462974"/>
            <a:ext cx="5846472" cy="3427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 err="1">
                <a:latin typeface="+mn-ea"/>
              </a:rPr>
              <a:t>torchvision.datasets</a:t>
            </a:r>
            <a:r>
              <a:rPr lang="ko-KR" altLang="en-US" sz="1200" dirty="0">
                <a:latin typeface="+mn-ea"/>
              </a:rPr>
              <a:t> 에서 제공하는 데이터셋 중 </a:t>
            </a:r>
            <a:r>
              <a:rPr lang="en-US" altLang="ko-KR" sz="1200" dirty="0">
                <a:latin typeface="+mn-ea"/>
              </a:rPr>
              <a:t>MNIST </a:t>
            </a:r>
            <a:r>
              <a:rPr lang="ko-KR" altLang="en-US" sz="1200" dirty="0">
                <a:latin typeface="+mn-ea"/>
              </a:rPr>
              <a:t>데이터셋을 내려 받음</a:t>
            </a:r>
            <a:endParaRPr lang="en-US" altLang="ko-KR" sz="1200" dirty="0">
              <a:latin typeface="+mn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F7A623F-2F2C-1CD0-28A8-05E175EB19C8}"/>
              </a:ext>
            </a:extLst>
          </p:cNvPr>
          <p:cNvSpPr txBox="1"/>
          <p:nvPr/>
        </p:nvSpPr>
        <p:spPr>
          <a:xfrm>
            <a:off x="492380" y="5244923"/>
            <a:ext cx="8311891" cy="1173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 err="1">
                <a:latin typeface="+mn-ea"/>
              </a:rPr>
              <a:t>download_root</a:t>
            </a:r>
            <a:r>
              <a:rPr lang="en-US" altLang="ko-KR" sz="1200" dirty="0">
                <a:latin typeface="+mn-ea"/>
              </a:rPr>
              <a:t> : MNIST</a:t>
            </a:r>
            <a:r>
              <a:rPr lang="ko-KR" altLang="en-US" sz="1200" dirty="0">
                <a:latin typeface="+mn-ea"/>
              </a:rPr>
              <a:t>를 내려 받을 위치 지정</a:t>
            </a:r>
            <a:endParaRPr lang="en-US" altLang="ko-KR" sz="12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>
                <a:latin typeface="+mn-ea"/>
              </a:rPr>
              <a:t>transform : </a:t>
            </a:r>
            <a:r>
              <a:rPr lang="ko-KR" altLang="en-US" sz="1200" dirty="0">
                <a:latin typeface="+mn-ea"/>
              </a:rPr>
              <a:t>앞에서 정의했던 데이터 전 처리 적용</a:t>
            </a:r>
            <a:endParaRPr lang="en-US" altLang="ko-KR" sz="12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>
                <a:latin typeface="+mn-ea"/>
              </a:rPr>
              <a:t>train : True</a:t>
            </a:r>
            <a:r>
              <a:rPr lang="ko-KR" altLang="en-US" sz="1200" dirty="0">
                <a:latin typeface="+mn-ea"/>
              </a:rPr>
              <a:t>로 설정할 경우 훈련용 데이터셋을 가져오지만</a:t>
            </a:r>
            <a:r>
              <a:rPr lang="en-US" altLang="ko-KR" sz="1200" dirty="0">
                <a:latin typeface="+mn-ea"/>
              </a:rPr>
              <a:t>, False</a:t>
            </a:r>
            <a:r>
              <a:rPr lang="ko-KR" altLang="en-US" sz="1200" dirty="0">
                <a:latin typeface="+mn-ea"/>
              </a:rPr>
              <a:t>로 설정할 경우 테스트용 데이터셋을 가져옴</a:t>
            </a:r>
            <a:endParaRPr lang="en-US" altLang="ko-KR" sz="12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>
                <a:latin typeface="+mn-ea"/>
              </a:rPr>
              <a:t>download : True</a:t>
            </a:r>
            <a:r>
              <a:rPr lang="ko-KR" altLang="en-US" sz="1200" dirty="0">
                <a:latin typeface="+mn-ea"/>
              </a:rPr>
              <a:t>로 설정될 경우 내려 받으려는 위치에 </a:t>
            </a:r>
            <a:r>
              <a:rPr lang="en-US" altLang="ko-KR" sz="1200" dirty="0">
                <a:latin typeface="+mn-ea"/>
              </a:rPr>
              <a:t>MNIST </a:t>
            </a:r>
            <a:r>
              <a:rPr lang="ko-KR" altLang="en-US" sz="1200" dirty="0">
                <a:latin typeface="+mn-ea"/>
              </a:rPr>
              <a:t>파일이 없으면 내려 받지만 파일이 있다면 내려 받지 않음</a:t>
            </a:r>
            <a:endParaRPr lang="en-US" altLang="ko-KR" sz="12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389582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74A391-B487-ADEF-845B-FB277FD4A7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86FA4C3-0D81-448C-507A-DFB8594FC63A}"/>
              </a:ext>
            </a:extLst>
          </p:cNvPr>
          <p:cNvSpPr txBox="1"/>
          <p:nvPr/>
        </p:nvSpPr>
        <p:spPr>
          <a:xfrm>
            <a:off x="231420" y="899595"/>
            <a:ext cx="2299027" cy="509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000" dirty="0">
                <a:latin typeface="+mj-ea"/>
                <a:ea typeface="+mj-ea"/>
              </a:rPr>
              <a:t>데이터 가져오기</a:t>
            </a:r>
            <a:endParaRPr lang="en-US" altLang="ko-KR" sz="2000" dirty="0">
              <a:latin typeface="+mj-ea"/>
              <a:ea typeface="+mj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FE76AA0-C32A-59A4-445C-6410D362FB57}"/>
              </a:ext>
            </a:extLst>
          </p:cNvPr>
          <p:cNvSpPr txBox="1"/>
          <p:nvPr/>
        </p:nvSpPr>
        <p:spPr>
          <a:xfrm>
            <a:off x="192228" y="100159"/>
            <a:ext cx="17892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+mj-ea"/>
                <a:ea typeface="+mj-ea"/>
              </a:rPr>
              <a:t>5.LSTM</a:t>
            </a:r>
            <a:endParaRPr lang="ko-KR" altLang="en-US" sz="3200" dirty="0">
              <a:latin typeface="+mj-ea"/>
              <a:ea typeface="+mj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0D9C48A-D769-45BA-4805-A3E27DE8C0D3}"/>
              </a:ext>
            </a:extLst>
          </p:cNvPr>
          <p:cNvSpPr txBox="1"/>
          <p:nvPr/>
        </p:nvSpPr>
        <p:spPr>
          <a:xfrm>
            <a:off x="492380" y="1441715"/>
            <a:ext cx="6503703" cy="619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latin typeface="+mn-ea"/>
              </a:rPr>
              <a:t>데이터 </a:t>
            </a:r>
            <a:r>
              <a:rPr lang="ko-KR" altLang="en-US" sz="1200" dirty="0" err="1">
                <a:latin typeface="+mn-ea"/>
              </a:rPr>
              <a:t>로더를</a:t>
            </a:r>
            <a:r>
              <a:rPr lang="ko-KR" altLang="en-US" sz="1200" dirty="0">
                <a:latin typeface="+mn-ea"/>
              </a:rPr>
              <a:t> 이용하여 </a:t>
            </a:r>
            <a:r>
              <a:rPr lang="ko-KR" altLang="en-US" sz="1200" dirty="0" err="1">
                <a:latin typeface="+mn-ea"/>
              </a:rPr>
              <a:t>내려받은</a:t>
            </a:r>
            <a:r>
              <a:rPr lang="ko-KR" altLang="en-US" sz="1200" dirty="0">
                <a:latin typeface="+mn-ea"/>
              </a:rPr>
              <a:t> </a:t>
            </a:r>
            <a:r>
              <a:rPr lang="en-US" altLang="ko-KR" sz="1200" dirty="0">
                <a:latin typeface="+mn-ea"/>
              </a:rPr>
              <a:t>MNIST </a:t>
            </a:r>
            <a:r>
              <a:rPr lang="ko-KR" altLang="en-US" sz="1200" dirty="0">
                <a:latin typeface="+mn-ea"/>
              </a:rPr>
              <a:t>파일을 메모리로 불러옴</a:t>
            </a:r>
            <a:r>
              <a:rPr lang="en-US" altLang="ko-KR" sz="1200" dirty="0">
                <a:latin typeface="+mn-ea"/>
              </a:rPr>
              <a:t>, </a:t>
            </a:r>
            <a:br>
              <a:rPr lang="en-US" altLang="ko-KR" sz="1200" dirty="0">
                <a:latin typeface="+mn-ea"/>
              </a:rPr>
            </a:br>
            <a:r>
              <a:rPr lang="ko-KR" altLang="en-US" sz="1200" dirty="0">
                <a:latin typeface="+mn-ea"/>
              </a:rPr>
              <a:t>단</a:t>
            </a:r>
            <a:r>
              <a:rPr lang="en-US" altLang="ko-KR" sz="1200" dirty="0">
                <a:latin typeface="+mn-ea"/>
              </a:rPr>
              <a:t>, </a:t>
            </a:r>
            <a:r>
              <a:rPr lang="en-US" altLang="ko-KR" sz="1200" dirty="0" err="1">
                <a:latin typeface="+mn-ea"/>
              </a:rPr>
              <a:t>train_loader</a:t>
            </a:r>
            <a:r>
              <a:rPr lang="en-US" altLang="ko-KR" sz="1200" dirty="0">
                <a:latin typeface="+mn-ea"/>
              </a:rPr>
              <a:t>, </a:t>
            </a:r>
            <a:r>
              <a:rPr lang="en-US" altLang="ko-KR" sz="1200" dirty="0" err="1">
                <a:latin typeface="+mn-ea"/>
              </a:rPr>
              <a:t>valid_loader</a:t>
            </a:r>
            <a:r>
              <a:rPr lang="en-US" altLang="ko-KR" sz="1200" dirty="0">
                <a:latin typeface="+mn-ea"/>
              </a:rPr>
              <a:t>, </a:t>
            </a:r>
            <a:r>
              <a:rPr lang="en-US" altLang="ko-KR" sz="1200" dirty="0" err="1">
                <a:latin typeface="+mn-ea"/>
              </a:rPr>
              <a:t>test_loader</a:t>
            </a:r>
            <a:r>
              <a:rPr lang="ko-KR" altLang="en-US" sz="1200" dirty="0">
                <a:latin typeface="+mn-ea"/>
              </a:rPr>
              <a:t>가 호출될 때 메모리로 불러온다는 점을 주의 </a:t>
            </a:r>
            <a:endParaRPr lang="en-US" altLang="ko-KR" sz="1200" dirty="0">
              <a:latin typeface="+mn-ea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276CB901-D982-7B86-CFF1-4F226FE474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8</a:t>
            </a:fld>
            <a:r>
              <a:rPr lang="ko-KR" altLang="en-US"/>
              <a:t> </a:t>
            </a:r>
            <a:r>
              <a:rPr lang="en-US" altLang="ko-KR"/>
              <a:t>/ 23</a:t>
            </a:r>
            <a:endParaRPr lang="en-US" altLang="ko-KR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7E3DADFC-9979-6535-2C8C-3ADB0093CC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991" y="2133419"/>
            <a:ext cx="3163570" cy="1803965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B4409270-6413-399C-995C-3AD0E83FA9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5991" y="4519567"/>
            <a:ext cx="3895089" cy="76374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2F46F4D3-30FC-4009-1C84-E694E98AF605}"/>
              </a:ext>
            </a:extLst>
          </p:cNvPr>
          <p:cNvSpPr txBox="1"/>
          <p:nvPr/>
        </p:nvSpPr>
        <p:spPr>
          <a:xfrm>
            <a:off x="492380" y="4057114"/>
            <a:ext cx="3634328" cy="3427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latin typeface="+mn-ea"/>
              </a:rPr>
              <a:t>배치 크기 및 </a:t>
            </a:r>
            <a:r>
              <a:rPr lang="ko-KR" altLang="en-US" sz="1200" dirty="0" err="1">
                <a:latin typeface="+mn-ea"/>
              </a:rPr>
              <a:t>에포크</a:t>
            </a:r>
            <a:r>
              <a:rPr lang="ko-KR" altLang="en-US" sz="1200" dirty="0">
                <a:latin typeface="+mn-ea"/>
              </a:rPr>
              <a:t> 등 변수에 대한 값을 지정함 </a:t>
            </a:r>
            <a:endParaRPr lang="en-US" altLang="ko-KR" sz="12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488770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2EDF91-2D5E-998C-9F0F-9675AEBEF6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FE52036-A560-F203-4561-0B2A381D3C64}"/>
              </a:ext>
            </a:extLst>
          </p:cNvPr>
          <p:cNvSpPr txBox="1"/>
          <p:nvPr/>
        </p:nvSpPr>
        <p:spPr>
          <a:xfrm>
            <a:off x="231420" y="899595"/>
            <a:ext cx="3185487" cy="509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2000" dirty="0">
                <a:latin typeface="+mj-ea"/>
                <a:ea typeface="+mj-ea"/>
              </a:rPr>
              <a:t>LSTM </a:t>
            </a:r>
            <a:r>
              <a:rPr lang="ko-KR" altLang="en-US" sz="2000" dirty="0">
                <a:latin typeface="+mj-ea"/>
                <a:ea typeface="+mj-ea"/>
              </a:rPr>
              <a:t>셀 네트워크 구축</a:t>
            </a:r>
            <a:endParaRPr lang="en-US" altLang="ko-KR" sz="2000" dirty="0">
              <a:latin typeface="+mj-ea"/>
              <a:ea typeface="+mj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C1DDCAF-8609-6F0A-1E46-9A176128E084}"/>
              </a:ext>
            </a:extLst>
          </p:cNvPr>
          <p:cNvSpPr txBox="1"/>
          <p:nvPr/>
        </p:nvSpPr>
        <p:spPr>
          <a:xfrm>
            <a:off x="192228" y="100159"/>
            <a:ext cx="17892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+mj-ea"/>
                <a:ea typeface="+mj-ea"/>
              </a:rPr>
              <a:t>5.LSTM</a:t>
            </a:r>
            <a:endParaRPr lang="ko-KR" altLang="en-US" sz="3200" dirty="0">
              <a:latin typeface="+mj-ea"/>
              <a:ea typeface="+mj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B6AE571-ACBA-EB72-837B-0BD688C02A53}"/>
              </a:ext>
            </a:extLst>
          </p:cNvPr>
          <p:cNvSpPr txBox="1"/>
          <p:nvPr/>
        </p:nvSpPr>
        <p:spPr>
          <a:xfrm>
            <a:off x="492380" y="1441715"/>
            <a:ext cx="6906058" cy="3427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>
                <a:latin typeface="+mn-ea"/>
              </a:rPr>
              <a:t>LSTM </a:t>
            </a:r>
            <a:r>
              <a:rPr lang="ko-KR" altLang="en-US" sz="1200" dirty="0">
                <a:latin typeface="+mn-ea"/>
              </a:rPr>
              <a:t>셀에 대한 네트워크 구축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>
                <a:latin typeface="+mn-ea"/>
              </a:rPr>
              <a:t>모델의  전반적인 네트워크가 아닌 </a:t>
            </a:r>
            <a:r>
              <a:rPr lang="en-US" altLang="ko-KR" sz="1200" dirty="0">
                <a:latin typeface="+mn-ea"/>
              </a:rPr>
              <a:t>LSTM</a:t>
            </a:r>
            <a:r>
              <a:rPr lang="ko-KR" altLang="en-US" sz="1200" dirty="0">
                <a:latin typeface="+mn-ea"/>
              </a:rPr>
              <a:t> 셀에 집중한 네트워크임</a:t>
            </a:r>
            <a:endParaRPr lang="en-US" altLang="ko-KR" sz="1200" dirty="0">
              <a:latin typeface="+mn-ea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F1AD6864-252C-FA97-6476-44D3F195F2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9</a:t>
            </a:fld>
            <a:r>
              <a:rPr lang="ko-KR" altLang="en-US"/>
              <a:t> </a:t>
            </a:r>
            <a:r>
              <a:rPr lang="en-US" altLang="ko-KR"/>
              <a:t>/ 23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F59DC66-47A4-8FDB-8EBB-3D27BB0183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710" y="1873201"/>
            <a:ext cx="3733218" cy="435102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1F57D79F-4E1E-A68F-3F4B-271601C5E53B}"/>
              </a:ext>
            </a:extLst>
          </p:cNvPr>
          <p:cNvSpPr/>
          <p:nvPr/>
        </p:nvSpPr>
        <p:spPr>
          <a:xfrm>
            <a:off x="1361872" y="2723745"/>
            <a:ext cx="3171217" cy="27237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803337-8131-9D51-2AC8-BCB936636F5D}"/>
              </a:ext>
            </a:extLst>
          </p:cNvPr>
          <p:cNvSpPr txBox="1"/>
          <p:nvPr/>
        </p:nvSpPr>
        <p:spPr>
          <a:xfrm>
            <a:off x="4925912" y="1873201"/>
            <a:ext cx="6736139" cy="8967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>
                <a:latin typeface="+mn-ea"/>
              </a:rPr>
              <a:t>self.x2h</a:t>
            </a:r>
            <a:r>
              <a:rPr lang="ko-KR" altLang="en-US" sz="1200" dirty="0">
                <a:latin typeface="+mn-ea"/>
              </a:rPr>
              <a:t> </a:t>
            </a:r>
            <a:r>
              <a:rPr lang="en-US" altLang="ko-KR" sz="1200" dirty="0">
                <a:latin typeface="+mn-ea"/>
              </a:rPr>
              <a:t>=</a:t>
            </a:r>
            <a:r>
              <a:rPr lang="ko-KR" altLang="en-US" sz="1200" dirty="0">
                <a:latin typeface="+mn-ea"/>
              </a:rPr>
              <a:t> </a:t>
            </a:r>
            <a:r>
              <a:rPr lang="en-US" altLang="ko-KR" sz="1200" dirty="0" err="1">
                <a:latin typeface="+mn-ea"/>
              </a:rPr>
              <a:t>nn.Linear</a:t>
            </a:r>
            <a:r>
              <a:rPr lang="en-US" altLang="ko-KR" sz="1200" dirty="0">
                <a:latin typeface="+mn-ea"/>
              </a:rPr>
              <a:t>(</a:t>
            </a:r>
            <a:r>
              <a:rPr lang="en-US" altLang="ko-KR" sz="1200" dirty="0" err="1">
                <a:latin typeface="+mn-ea"/>
              </a:rPr>
              <a:t>input_size</a:t>
            </a:r>
            <a:r>
              <a:rPr lang="en-US" altLang="ko-KR" sz="1200" dirty="0">
                <a:latin typeface="+mn-ea"/>
              </a:rPr>
              <a:t>, 4 * </a:t>
            </a:r>
            <a:r>
              <a:rPr lang="en-US" altLang="ko-KR" sz="1200" dirty="0" err="1">
                <a:latin typeface="+mn-ea"/>
              </a:rPr>
              <a:t>hidden_size</a:t>
            </a:r>
            <a:r>
              <a:rPr lang="en-US" altLang="ko-KR" sz="1200" dirty="0">
                <a:latin typeface="+mn-ea"/>
              </a:rPr>
              <a:t>, bias = bias)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 err="1">
                <a:latin typeface="+mn-ea"/>
              </a:rPr>
              <a:t>gates.chunk</a:t>
            </a:r>
            <a:r>
              <a:rPr lang="en-US" altLang="ko-KR" sz="1200" dirty="0">
                <a:latin typeface="+mn-ea"/>
              </a:rPr>
              <a:t>(4, 1)</a:t>
            </a:r>
            <a:r>
              <a:rPr lang="ko-KR" altLang="en-US" sz="1200" dirty="0">
                <a:latin typeface="+mn-ea"/>
              </a:rPr>
              <a:t>에</a:t>
            </a:r>
            <a:r>
              <a:rPr lang="en-US" altLang="ko-KR" sz="1200" dirty="0">
                <a:latin typeface="+mn-ea"/>
              </a:rPr>
              <a:t> </a:t>
            </a:r>
            <a:r>
              <a:rPr lang="ko-KR" altLang="en-US" sz="1200" dirty="0">
                <a:latin typeface="+mn-ea"/>
              </a:rPr>
              <a:t>의해 네 개로 쪼개져서 망각</a:t>
            </a:r>
            <a:r>
              <a:rPr lang="en-US" altLang="ko-KR" sz="1200" dirty="0">
                <a:latin typeface="+mn-ea"/>
              </a:rPr>
              <a:t>,</a:t>
            </a:r>
            <a:r>
              <a:rPr lang="ko-KR" altLang="en-US" sz="1200" dirty="0">
                <a:latin typeface="+mn-ea"/>
              </a:rPr>
              <a:t>입력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>
                <a:latin typeface="+mn-ea"/>
              </a:rPr>
              <a:t>셀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>
                <a:latin typeface="+mn-ea"/>
              </a:rPr>
              <a:t>출력 게이트를 의미하는 변수에 저장</a:t>
            </a:r>
            <a:endParaRPr lang="en-US" altLang="ko-KR" sz="12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>
                <a:latin typeface="+mn-ea"/>
              </a:rPr>
              <a:t>4</a:t>
            </a:r>
            <a:r>
              <a:rPr lang="ko-KR" altLang="en-US" sz="1200" dirty="0">
                <a:latin typeface="+mn-ea"/>
              </a:rPr>
              <a:t>를 곱하는 이유는 </a:t>
            </a:r>
            <a:r>
              <a:rPr lang="ko-KR" altLang="en-US" sz="1200" dirty="0">
                <a:solidFill>
                  <a:srgbClr val="FF0000"/>
                </a:solidFill>
                <a:latin typeface="+mn-ea"/>
              </a:rPr>
              <a:t>게이트가 </a:t>
            </a:r>
            <a:r>
              <a:rPr lang="en-US" altLang="ko-KR" sz="1200" dirty="0">
                <a:solidFill>
                  <a:srgbClr val="FF0000"/>
                </a:solidFill>
                <a:latin typeface="+mn-ea"/>
              </a:rPr>
              <a:t>4</a:t>
            </a:r>
            <a:r>
              <a:rPr lang="ko-KR" altLang="en-US" sz="1200" dirty="0">
                <a:solidFill>
                  <a:srgbClr val="FF0000"/>
                </a:solidFill>
                <a:latin typeface="+mn-ea"/>
              </a:rPr>
              <a:t>개로 쪼개지는 상황이기 때문에 </a:t>
            </a:r>
            <a:r>
              <a:rPr lang="en-US" altLang="ko-KR" sz="1200" dirty="0">
                <a:solidFill>
                  <a:srgbClr val="FF0000"/>
                </a:solidFill>
                <a:latin typeface="+mn-ea"/>
              </a:rPr>
              <a:t>4</a:t>
            </a:r>
            <a:r>
              <a:rPr lang="ko-KR" altLang="en-US" sz="1200" dirty="0">
                <a:solidFill>
                  <a:srgbClr val="FF0000"/>
                </a:solidFill>
                <a:latin typeface="+mn-ea"/>
              </a:rPr>
              <a:t>를 곱함</a:t>
            </a:r>
            <a:endParaRPr lang="en-US" altLang="ko-KR" sz="1200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9F88311-15B0-E0B8-34FA-7DAB477359B6}"/>
              </a:ext>
            </a:extLst>
          </p:cNvPr>
          <p:cNvSpPr/>
          <p:nvPr/>
        </p:nvSpPr>
        <p:spPr>
          <a:xfrm>
            <a:off x="1549940" y="3702996"/>
            <a:ext cx="1361873" cy="10572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7" name="그룹 186">
            <a:extLst>
              <a:ext uri="{FF2B5EF4-FFF2-40B4-BE49-F238E27FC236}">
                <a16:creationId xmlns:a16="http://schemas.microsoft.com/office/drawing/2014/main" id="{59B93D41-DE5F-534C-F327-BF7BF172135F}"/>
              </a:ext>
            </a:extLst>
          </p:cNvPr>
          <p:cNvGrpSpPr/>
          <p:nvPr/>
        </p:nvGrpSpPr>
        <p:grpSpPr>
          <a:xfrm>
            <a:off x="4799408" y="2851721"/>
            <a:ext cx="6491882" cy="3528084"/>
            <a:chOff x="4673464" y="2284669"/>
            <a:chExt cx="6491882" cy="3528084"/>
          </a:xfrm>
        </p:grpSpPr>
        <p:sp>
          <p:nvSpPr>
            <p:cNvPr id="188" name="TextBox 187">
              <a:extLst>
                <a:ext uri="{FF2B5EF4-FFF2-40B4-BE49-F238E27FC236}">
                  <a16:creationId xmlns:a16="http://schemas.microsoft.com/office/drawing/2014/main" id="{A903A620-CD87-C2F7-E57B-F28C86869073}"/>
                </a:ext>
              </a:extLst>
            </p:cNvPr>
            <p:cNvSpPr txBox="1"/>
            <p:nvPr/>
          </p:nvSpPr>
          <p:spPr>
            <a:xfrm>
              <a:off x="4673464" y="4825253"/>
              <a:ext cx="678391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900" dirty="0"/>
                <a:t>은닉</a:t>
              </a:r>
              <a:r>
                <a:rPr lang="en-US" altLang="ko-KR" sz="900" dirty="0"/>
                <a:t> </a:t>
              </a:r>
              <a:r>
                <a:rPr lang="ko-KR" altLang="en-US" sz="900" dirty="0"/>
                <a:t>상태</a:t>
              </a:r>
              <a:endParaRPr lang="ko-KR" altLang="en-US" sz="1100" baseline="-25000" dirty="0"/>
            </a:p>
          </p:txBody>
        </p:sp>
        <p:grpSp>
          <p:nvGrpSpPr>
            <p:cNvPr id="189" name="그룹 188">
              <a:extLst>
                <a:ext uri="{FF2B5EF4-FFF2-40B4-BE49-F238E27FC236}">
                  <a16:creationId xmlns:a16="http://schemas.microsoft.com/office/drawing/2014/main" id="{4622344E-1ABB-0AE0-C2AD-1698846F1861}"/>
                </a:ext>
              </a:extLst>
            </p:cNvPr>
            <p:cNvGrpSpPr/>
            <p:nvPr/>
          </p:nvGrpSpPr>
          <p:grpSpPr>
            <a:xfrm>
              <a:off x="4749445" y="2284669"/>
              <a:ext cx="6415901" cy="3528084"/>
              <a:chOff x="4810396" y="2435745"/>
              <a:chExt cx="6415901" cy="3528084"/>
            </a:xfrm>
          </p:grpSpPr>
          <p:sp>
            <p:nvSpPr>
              <p:cNvPr id="192" name="직사각형 191">
                <a:extLst>
                  <a:ext uri="{FF2B5EF4-FFF2-40B4-BE49-F238E27FC236}">
                    <a16:creationId xmlns:a16="http://schemas.microsoft.com/office/drawing/2014/main" id="{715CF173-E55D-6A9A-129C-ED1F4C3857E4}"/>
                  </a:ext>
                </a:extLst>
              </p:cNvPr>
              <p:cNvSpPr/>
              <p:nvPr/>
            </p:nvSpPr>
            <p:spPr>
              <a:xfrm>
                <a:off x="5347887" y="2857185"/>
                <a:ext cx="4967592" cy="2665379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93" name="타원 192">
                <a:extLst>
                  <a:ext uri="{FF2B5EF4-FFF2-40B4-BE49-F238E27FC236}">
                    <a16:creationId xmlns:a16="http://schemas.microsoft.com/office/drawing/2014/main" id="{93E84D6A-CDB0-3F73-38C1-A291B158A9BE}"/>
                  </a:ext>
                </a:extLst>
              </p:cNvPr>
              <p:cNvSpPr/>
              <p:nvPr/>
            </p:nvSpPr>
            <p:spPr>
              <a:xfrm>
                <a:off x="6415874" y="3094978"/>
                <a:ext cx="180000" cy="180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>
                    <a:solidFill>
                      <a:srgbClr val="FF0000"/>
                    </a:solidFill>
                  </a:rPr>
                  <a:t>x</a:t>
                </a:r>
                <a:endParaRPr lang="ko-KR" altLang="en-US" sz="16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94" name="타원 193">
                <a:extLst>
                  <a:ext uri="{FF2B5EF4-FFF2-40B4-BE49-F238E27FC236}">
                    <a16:creationId xmlns:a16="http://schemas.microsoft.com/office/drawing/2014/main" id="{E72E3D46-0336-553E-8F11-6AE3D28E78D4}"/>
                  </a:ext>
                </a:extLst>
              </p:cNvPr>
              <p:cNvSpPr/>
              <p:nvPr/>
            </p:nvSpPr>
            <p:spPr>
              <a:xfrm>
                <a:off x="7741683" y="3094978"/>
                <a:ext cx="180000" cy="180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>
                    <a:solidFill>
                      <a:srgbClr val="FF0000"/>
                    </a:solidFill>
                  </a:rPr>
                  <a:t>+</a:t>
                </a:r>
                <a:endParaRPr lang="ko-KR" altLang="en-US" sz="16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95" name="타원 194">
                <a:extLst>
                  <a:ext uri="{FF2B5EF4-FFF2-40B4-BE49-F238E27FC236}">
                    <a16:creationId xmlns:a16="http://schemas.microsoft.com/office/drawing/2014/main" id="{25DD0144-309B-A544-5C2D-BFB97E31F547}"/>
                  </a:ext>
                </a:extLst>
              </p:cNvPr>
              <p:cNvSpPr/>
              <p:nvPr/>
            </p:nvSpPr>
            <p:spPr>
              <a:xfrm>
                <a:off x="7741683" y="3512771"/>
                <a:ext cx="180000" cy="180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>
                    <a:solidFill>
                      <a:srgbClr val="FF0000"/>
                    </a:solidFill>
                  </a:rPr>
                  <a:t>x</a:t>
                </a:r>
                <a:endParaRPr lang="ko-KR" altLang="en-US" sz="16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96" name="타원 195">
                <a:extLst>
                  <a:ext uri="{FF2B5EF4-FFF2-40B4-BE49-F238E27FC236}">
                    <a16:creationId xmlns:a16="http://schemas.microsoft.com/office/drawing/2014/main" id="{9205794E-32B9-7B0D-000C-9D2355C2C777}"/>
                  </a:ext>
                </a:extLst>
              </p:cNvPr>
              <p:cNvSpPr/>
              <p:nvPr/>
            </p:nvSpPr>
            <p:spPr>
              <a:xfrm>
                <a:off x="8980338" y="4028042"/>
                <a:ext cx="180000" cy="180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>
                    <a:solidFill>
                      <a:srgbClr val="FF0000"/>
                    </a:solidFill>
                  </a:rPr>
                  <a:t>x</a:t>
                </a:r>
                <a:endParaRPr lang="ko-KR" altLang="en-US" sz="1600" dirty="0">
                  <a:solidFill>
                    <a:srgbClr val="FF0000"/>
                  </a:solidFill>
                </a:endParaRPr>
              </a:p>
            </p:txBody>
          </p:sp>
          <p:cxnSp>
            <p:nvCxnSpPr>
              <p:cNvPr id="197" name="직선 화살표 연결선 196">
                <a:extLst>
                  <a:ext uri="{FF2B5EF4-FFF2-40B4-BE49-F238E27FC236}">
                    <a16:creationId xmlns:a16="http://schemas.microsoft.com/office/drawing/2014/main" id="{B0D1C196-CCD5-47BD-9ED6-8E6E92B63324}"/>
                  </a:ext>
                </a:extLst>
              </p:cNvPr>
              <p:cNvCxnSpPr>
                <a:cxnSpLocks/>
                <a:endCxn id="193" idx="2"/>
              </p:cNvCxnSpPr>
              <p:nvPr/>
            </p:nvCxnSpPr>
            <p:spPr>
              <a:xfrm>
                <a:off x="5197476" y="3184978"/>
                <a:ext cx="1218398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직선 화살표 연결선 197">
                <a:extLst>
                  <a:ext uri="{FF2B5EF4-FFF2-40B4-BE49-F238E27FC236}">
                    <a16:creationId xmlns:a16="http://schemas.microsoft.com/office/drawing/2014/main" id="{697B1B62-E5C4-595C-A042-80B7919D5A6C}"/>
                  </a:ext>
                </a:extLst>
              </p:cNvPr>
              <p:cNvCxnSpPr>
                <a:cxnSpLocks/>
                <a:stCxn id="193" idx="6"/>
                <a:endCxn id="194" idx="2"/>
              </p:cNvCxnSpPr>
              <p:nvPr/>
            </p:nvCxnSpPr>
            <p:spPr>
              <a:xfrm>
                <a:off x="6595874" y="3184978"/>
                <a:ext cx="1145809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9" name="타원 198">
                <a:extLst>
                  <a:ext uri="{FF2B5EF4-FFF2-40B4-BE49-F238E27FC236}">
                    <a16:creationId xmlns:a16="http://schemas.microsoft.com/office/drawing/2014/main" id="{A4A95642-CCB0-C3E7-6AB4-78846ECE1E0E}"/>
                  </a:ext>
                </a:extLst>
              </p:cNvPr>
              <p:cNvSpPr/>
              <p:nvPr/>
            </p:nvSpPr>
            <p:spPr>
              <a:xfrm>
                <a:off x="9031492" y="3148978"/>
                <a:ext cx="72000" cy="720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0" name="타원 199">
                <a:extLst>
                  <a:ext uri="{FF2B5EF4-FFF2-40B4-BE49-F238E27FC236}">
                    <a16:creationId xmlns:a16="http://schemas.microsoft.com/office/drawing/2014/main" id="{8BA496CC-62CE-81A1-96F0-50D9B47A8556}"/>
                  </a:ext>
                </a:extLst>
              </p:cNvPr>
              <p:cNvSpPr/>
              <p:nvPr/>
            </p:nvSpPr>
            <p:spPr>
              <a:xfrm>
                <a:off x="10495479" y="3040978"/>
                <a:ext cx="288000" cy="288000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ko-KR" sz="1400" dirty="0" err="1">
                    <a:solidFill>
                      <a:schemeClr val="tx1"/>
                    </a:solidFill>
                  </a:rPr>
                  <a:t>c</a:t>
                </a:r>
                <a:r>
                  <a:rPr lang="en-US" altLang="ko-KR" sz="1400" baseline="-25000" dirty="0" err="1">
                    <a:solidFill>
                      <a:schemeClr val="tx1"/>
                    </a:solidFill>
                  </a:rPr>
                  <a:t>t</a:t>
                </a:r>
                <a:endParaRPr lang="ko-KR" altLang="en-US" sz="1400" baseline="-25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01" name="타원 200">
                <a:extLst>
                  <a:ext uri="{FF2B5EF4-FFF2-40B4-BE49-F238E27FC236}">
                    <a16:creationId xmlns:a16="http://schemas.microsoft.com/office/drawing/2014/main" id="{625F7A9C-7F02-79CA-CC1F-61B86901CF3D}"/>
                  </a:ext>
                </a:extLst>
              </p:cNvPr>
              <p:cNvSpPr/>
              <p:nvPr/>
            </p:nvSpPr>
            <p:spPr>
              <a:xfrm>
                <a:off x="10495479" y="5070816"/>
                <a:ext cx="288000" cy="288000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ko-KR" sz="1400" dirty="0" err="1">
                    <a:solidFill>
                      <a:schemeClr val="tx1"/>
                    </a:solidFill>
                  </a:rPr>
                  <a:t>h</a:t>
                </a:r>
                <a:r>
                  <a:rPr lang="en-US" altLang="ko-KR" sz="1400" baseline="-25000" dirty="0" err="1">
                    <a:solidFill>
                      <a:schemeClr val="tx1"/>
                    </a:solidFill>
                  </a:rPr>
                  <a:t>t</a:t>
                </a:r>
                <a:endParaRPr lang="ko-KR" altLang="en-US" sz="1400" baseline="-25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02" name="타원 201">
                <a:extLst>
                  <a:ext uri="{FF2B5EF4-FFF2-40B4-BE49-F238E27FC236}">
                    <a16:creationId xmlns:a16="http://schemas.microsoft.com/office/drawing/2014/main" id="{E40D78AE-8F88-C0A6-05AB-809BF7089FCE}"/>
                  </a:ext>
                </a:extLst>
              </p:cNvPr>
              <p:cNvSpPr/>
              <p:nvPr/>
            </p:nvSpPr>
            <p:spPr>
              <a:xfrm>
                <a:off x="9744016" y="2435745"/>
                <a:ext cx="288000" cy="288000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ko-KR" sz="1100" dirty="0" err="1">
                    <a:solidFill>
                      <a:schemeClr val="tx1"/>
                    </a:solidFill>
                  </a:rPr>
                  <a:t>h</a:t>
                </a:r>
                <a:r>
                  <a:rPr lang="en-US" altLang="ko-KR" sz="1100" baseline="-25000" dirty="0" err="1">
                    <a:solidFill>
                      <a:schemeClr val="tx1"/>
                    </a:solidFill>
                  </a:rPr>
                  <a:t>t</a:t>
                </a:r>
                <a:endParaRPr lang="ko-KR" altLang="en-US" baseline="-250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03" name="직선 화살표 연결선 202">
                <a:extLst>
                  <a:ext uri="{FF2B5EF4-FFF2-40B4-BE49-F238E27FC236}">
                    <a16:creationId xmlns:a16="http://schemas.microsoft.com/office/drawing/2014/main" id="{59F714C9-4451-CCEB-71C0-418A28FD9476}"/>
                  </a:ext>
                </a:extLst>
              </p:cNvPr>
              <p:cNvCxnSpPr>
                <a:cxnSpLocks/>
                <a:stCxn id="199" idx="6"/>
                <a:endCxn id="200" idx="2"/>
              </p:cNvCxnSpPr>
              <p:nvPr/>
            </p:nvCxnSpPr>
            <p:spPr>
              <a:xfrm>
                <a:off x="9103492" y="3184978"/>
                <a:ext cx="1391987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직선 연결선 203">
                <a:extLst>
                  <a:ext uri="{FF2B5EF4-FFF2-40B4-BE49-F238E27FC236}">
                    <a16:creationId xmlns:a16="http://schemas.microsoft.com/office/drawing/2014/main" id="{AA7F0E3E-E730-8C2F-658A-A8D83F878AC9}"/>
                  </a:ext>
                </a:extLst>
              </p:cNvPr>
              <p:cNvCxnSpPr>
                <a:cxnSpLocks/>
                <a:stCxn id="194" idx="6"/>
                <a:endCxn id="199" idx="2"/>
              </p:cNvCxnSpPr>
              <p:nvPr/>
            </p:nvCxnSpPr>
            <p:spPr>
              <a:xfrm>
                <a:off x="7921683" y="3184978"/>
                <a:ext cx="1109809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5" name="사각형: 둥근 모서리 204">
                <a:extLst>
                  <a:ext uri="{FF2B5EF4-FFF2-40B4-BE49-F238E27FC236}">
                    <a16:creationId xmlns:a16="http://schemas.microsoft.com/office/drawing/2014/main" id="{C6AB9C22-0389-E5A4-9C1B-68AC81FEDB08}"/>
                  </a:ext>
                </a:extLst>
              </p:cNvPr>
              <p:cNvSpPr/>
              <p:nvPr/>
            </p:nvSpPr>
            <p:spPr>
              <a:xfrm>
                <a:off x="8894900" y="3545888"/>
                <a:ext cx="345184" cy="160245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ko-KR" sz="1050" dirty="0">
                    <a:solidFill>
                      <a:srgbClr val="FF0000"/>
                    </a:solidFill>
                  </a:rPr>
                  <a:t>tanh</a:t>
                </a:r>
                <a:endParaRPr lang="ko-KR" altLang="en-US" sz="1050" dirty="0">
                  <a:solidFill>
                    <a:srgbClr val="FF0000"/>
                  </a:solidFill>
                </a:endParaRPr>
              </a:p>
            </p:txBody>
          </p:sp>
          <p:cxnSp>
            <p:nvCxnSpPr>
              <p:cNvPr id="206" name="직선 화살표 연결선 205">
                <a:extLst>
                  <a:ext uri="{FF2B5EF4-FFF2-40B4-BE49-F238E27FC236}">
                    <a16:creationId xmlns:a16="http://schemas.microsoft.com/office/drawing/2014/main" id="{55E62885-1BD1-61FD-04D2-0882562EC87A}"/>
                  </a:ext>
                </a:extLst>
              </p:cNvPr>
              <p:cNvCxnSpPr>
                <a:cxnSpLocks/>
                <a:endCxn id="202" idx="4"/>
              </p:cNvCxnSpPr>
              <p:nvPr/>
            </p:nvCxnSpPr>
            <p:spPr>
              <a:xfrm flipV="1">
                <a:off x="9883302" y="2723745"/>
                <a:ext cx="4714" cy="42523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7" name="타원 206">
                <a:extLst>
                  <a:ext uri="{FF2B5EF4-FFF2-40B4-BE49-F238E27FC236}">
                    <a16:creationId xmlns:a16="http://schemas.microsoft.com/office/drawing/2014/main" id="{283D7A31-F495-0657-9E66-CFE48EF0A9C9}"/>
                  </a:ext>
                </a:extLst>
              </p:cNvPr>
              <p:cNvSpPr/>
              <p:nvPr/>
            </p:nvSpPr>
            <p:spPr>
              <a:xfrm>
                <a:off x="9847302" y="5178816"/>
                <a:ext cx="72000" cy="720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208" name="직선 화살표 연결선 207">
                <a:extLst>
                  <a:ext uri="{FF2B5EF4-FFF2-40B4-BE49-F238E27FC236}">
                    <a16:creationId xmlns:a16="http://schemas.microsoft.com/office/drawing/2014/main" id="{50DC3876-DD69-E2AF-B48A-F2FD828ADABE}"/>
                  </a:ext>
                </a:extLst>
              </p:cNvPr>
              <p:cNvCxnSpPr>
                <a:cxnSpLocks/>
                <a:stCxn id="207" idx="6"/>
                <a:endCxn id="201" idx="2"/>
              </p:cNvCxnSpPr>
              <p:nvPr/>
            </p:nvCxnSpPr>
            <p:spPr>
              <a:xfrm>
                <a:off x="9919302" y="5214816"/>
                <a:ext cx="576177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직선 연결선 208">
                <a:extLst>
                  <a:ext uri="{FF2B5EF4-FFF2-40B4-BE49-F238E27FC236}">
                    <a16:creationId xmlns:a16="http://schemas.microsoft.com/office/drawing/2014/main" id="{174CD5D4-2B7A-6052-4B85-62CE74E9EE0E}"/>
                  </a:ext>
                </a:extLst>
              </p:cNvPr>
              <p:cNvCxnSpPr>
                <a:cxnSpLocks/>
                <a:stCxn id="207" idx="0"/>
              </p:cNvCxnSpPr>
              <p:nvPr/>
            </p:nvCxnSpPr>
            <p:spPr>
              <a:xfrm flipV="1">
                <a:off x="9883302" y="3248025"/>
                <a:ext cx="0" cy="193079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직선 화살표 연결선 209">
                <a:extLst>
                  <a:ext uri="{FF2B5EF4-FFF2-40B4-BE49-F238E27FC236}">
                    <a16:creationId xmlns:a16="http://schemas.microsoft.com/office/drawing/2014/main" id="{177B6C97-EA65-6F7D-1AA9-D5CC2496A998}"/>
                  </a:ext>
                </a:extLst>
              </p:cNvPr>
              <p:cNvCxnSpPr>
                <a:cxnSpLocks/>
                <a:stCxn id="199" idx="4"/>
                <a:endCxn id="205" idx="0"/>
              </p:cNvCxnSpPr>
              <p:nvPr/>
            </p:nvCxnSpPr>
            <p:spPr>
              <a:xfrm>
                <a:off x="9067492" y="3220978"/>
                <a:ext cx="0" cy="32491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직선 화살표 연결선 210">
                <a:extLst>
                  <a:ext uri="{FF2B5EF4-FFF2-40B4-BE49-F238E27FC236}">
                    <a16:creationId xmlns:a16="http://schemas.microsoft.com/office/drawing/2014/main" id="{47E5746B-F947-B400-C6B7-1A2490F2B4AF}"/>
                  </a:ext>
                </a:extLst>
              </p:cNvPr>
              <p:cNvCxnSpPr>
                <a:cxnSpLocks/>
                <a:stCxn id="205" idx="2"/>
                <a:endCxn id="196" idx="0"/>
              </p:cNvCxnSpPr>
              <p:nvPr/>
            </p:nvCxnSpPr>
            <p:spPr>
              <a:xfrm>
                <a:off x="9067492" y="3706133"/>
                <a:ext cx="2846" cy="32190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직선 연결선 211">
                <a:extLst>
                  <a:ext uri="{FF2B5EF4-FFF2-40B4-BE49-F238E27FC236}">
                    <a16:creationId xmlns:a16="http://schemas.microsoft.com/office/drawing/2014/main" id="{F011F945-53D8-BAE3-27BD-7BF623CF361C}"/>
                  </a:ext>
                </a:extLst>
              </p:cNvPr>
              <p:cNvCxnSpPr>
                <a:cxnSpLocks/>
                <a:stCxn id="207" idx="2"/>
              </p:cNvCxnSpPr>
              <p:nvPr/>
            </p:nvCxnSpPr>
            <p:spPr>
              <a:xfrm flipH="1">
                <a:off x="9067492" y="5214816"/>
                <a:ext cx="77981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직선 연결선 212">
                <a:extLst>
                  <a:ext uri="{FF2B5EF4-FFF2-40B4-BE49-F238E27FC236}">
                    <a16:creationId xmlns:a16="http://schemas.microsoft.com/office/drawing/2014/main" id="{5394B682-2B56-DD4B-1FA2-7D36D578AF18}"/>
                  </a:ext>
                </a:extLst>
              </p:cNvPr>
              <p:cNvCxnSpPr>
                <a:cxnSpLocks/>
                <a:endCxn id="196" idx="4"/>
              </p:cNvCxnSpPr>
              <p:nvPr/>
            </p:nvCxnSpPr>
            <p:spPr>
              <a:xfrm flipV="1">
                <a:off x="9070338" y="4208042"/>
                <a:ext cx="0" cy="1006774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직선 화살표 연결선 213">
                <a:extLst>
                  <a:ext uri="{FF2B5EF4-FFF2-40B4-BE49-F238E27FC236}">
                    <a16:creationId xmlns:a16="http://schemas.microsoft.com/office/drawing/2014/main" id="{879EFFCC-C9A1-63BD-F84A-AA9FE09C970F}"/>
                  </a:ext>
                </a:extLst>
              </p:cNvPr>
              <p:cNvCxnSpPr>
                <a:cxnSpLocks/>
                <a:stCxn id="195" idx="0"/>
                <a:endCxn id="194" idx="4"/>
              </p:cNvCxnSpPr>
              <p:nvPr/>
            </p:nvCxnSpPr>
            <p:spPr>
              <a:xfrm flipV="1">
                <a:off x="7831683" y="3274978"/>
                <a:ext cx="0" cy="23779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5" name="직사각형 214">
                <a:extLst>
                  <a:ext uri="{FF2B5EF4-FFF2-40B4-BE49-F238E27FC236}">
                    <a16:creationId xmlns:a16="http://schemas.microsoft.com/office/drawing/2014/main" id="{D0F7F1EF-3FEC-FD30-91A7-3DE3ED2CE29C}"/>
                  </a:ext>
                </a:extLst>
              </p:cNvPr>
              <p:cNvSpPr/>
              <p:nvPr/>
            </p:nvSpPr>
            <p:spPr>
              <a:xfrm>
                <a:off x="7687478" y="4628608"/>
                <a:ext cx="288410" cy="18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ko-KR" sz="900" dirty="0">
                    <a:solidFill>
                      <a:srgbClr val="040C28"/>
                    </a:solidFill>
                    <a:latin typeface="+mj-ea"/>
                    <a:ea typeface="+mj-ea"/>
                  </a:rPr>
                  <a:t>tanh</a:t>
                </a:r>
                <a:endParaRPr lang="ko-KR" altLang="en-US" sz="1050" dirty="0">
                  <a:latin typeface="+mj-ea"/>
                  <a:ea typeface="+mj-ea"/>
                </a:endParaRPr>
              </a:p>
            </p:txBody>
          </p:sp>
          <p:sp>
            <p:nvSpPr>
              <p:cNvPr id="216" name="직사각형 215">
                <a:extLst>
                  <a:ext uri="{FF2B5EF4-FFF2-40B4-BE49-F238E27FC236}">
                    <a16:creationId xmlns:a16="http://schemas.microsoft.com/office/drawing/2014/main" id="{9034B421-A16E-4392-3B55-6DA4379631D5}"/>
                  </a:ext>
                </a:extLst>
              </p:cNvPr>
              <p:cNvSpPr/>
              <p:nvPr/>
            </p:nvSpPr>
            <p:spPr>
              <a:xfrm>
                <a:off x="7024573" y="4628608"/>
                <a:ext cx="288410" cy="18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l-GR" altLang="ko-KR" sz="1200" b="0" i="0" dirty="0">
                    <a:solidFill>
                      <a:srgbClr val="040C28"/>
                    </a:solidFill>
                    <a:effectLst/>
                    <a:latin typeface="+mj-ea"/>
                    <a:ea typeface="+mj-ea"/>
                  </a:rPr>
                  <a:t>σ</a:t>
                </a:r>
                <a:endParaRPr lang="ko-KR" altLang="en-US" sz="1200" dirty="0">
                  <a:latin typeface="+mj-ea"/>
                  <a:ea typeface="+mj-ea"/>
                </a:endParaRPr>
              </a:p>
            </p:txBody>
          </p:sp>
          <p:sp>
            <p:nvSpPr>
              <p:cNvPr id="217" name="직사각형 216">
                <a:extLst>
                  <a:ext uri="{FF2B5EF4-FFF2-40B4-BE49-F238E27FC236}">
                    <a16:creationId xmlns:a16="http://schemas.microsoft.com/office/drawing/2014/main" id="{6155B4B6-B5E3-B24B-13B7-907AD37DEBF5}"/>
                  </a:ext>
                </a:extLst>
              </p:cNvPr>
              <p:cNvSpPr/>
              <p:nvPr/>
            </p:nvSpPr>
            <p:spPr>
              <a:xfrm>
                <a:off x="6361669" y="4628608"/>
                <a:ext cx="288410" cy="18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l-GR" altLang="ko-KR" sz="1200" b="0" i="0" dirty="0">
                    <a:solidFill>
                      <a:srgbClr val="040C28"/>
                    </a:solidFill>
                    <a:effectLst/>
                    <a:latin typeface="+mj-ea"/>
                    <a:ea typeface="+mj-ea"/>
                  </a:rPr>
                  <a:t>σ</a:t>
                </a:r>
                <a:endParaRPr lang="ko-KR" altLang="en-US" sz="1200" dirty="0">
                  <a:latin typeface="+mj-ea"/>
                  <a:ea typeface="+mj-ea"/>
                </a:endParaRPr>
              </a:p>
            </p:txBody>
          </p:sp>
          <p:sp>
            <p:nvSpPr>
              <p:cNvPr id="218" name="직사각형 217">
                <a:extLst>
                  <a:ext uri="{FF2B5EF4-FFF2-40B4-BE49-F238E27FC236}">
                    <a16:creationId xmlns:a16="http://schemas.microsoft.com/office/drawing/2014/main" id="{439AE852-B131-BE28-452A-30FDFB089F8E}"/>
                  </a:ext>
                </a:extLst>
              </p:cNvPr>
              <p:cNvSpPr/>
              <p:nvPr/>
            </p:nvSpPr>
            <p:spPr>
              <a:xfrm>
                <a:off x="8350383" y="4631853"/>
                <a:ext cx="288410" cy="18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l-GR" altLang="ko-KR" sz="1200" b="0" i="0" dirty="0">
                    <a:solidFill>
                      <a:srgbClr val="040C28"/>
                    </a:solidFill>
                    <a:effectLst/>
                    <a:latin typeface="+mj-ea"/>
                    <a:ea typeface="+mj-ea"/>
                  </a:rPr>
                  <a:t>σ</a:t>
                </a:r>
                <a:endParaRPr lang="ko-KR" altLang="en-US" sz="1200" dirty="0">
                  <a:latin typeface="+mj-ea"/>
                  <a:ea typeface="+mj-ea"/>
                </a:endParaRPr>
              </a:p>
            </p:txBody>
          </p:sp>
          <p:cxnSp>
            <p:nvCxnSpPr>
              <p:cNvPr id="219" name="직선 화살표 연결선 218">
                <a:extLst>
                  <a:ext uri="{FF2B5EF4-FFF2-40B4-BE49-F238E27FC236}">
                    <a16:creationId xmlns:a16="http://schemas.microsoft.com/office/drawing/2014/main" id="{DD96C15A-2261-6CDB-57D9-9EE67056FB5D}"/>
                  </a:ext>
                </a:extLst>
              </p:cNvPr>
              <p:cNvCxnSpPr>
                <a:cxnSpLocks/>
                <a:stCxn id="215" idx="0"/>
                <a:endCxn id="195" idx="4"/>
              </p:cNvCxnSpPr>
              <p:nvPr/>
            </p:nvCxnSpPr>
            <p:spPr>
              <a:xfrm flipV="1">
                <a:off x="7831683" y="3692771"/>
                <a:ext cx="0" cy="935837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직선 연결선 219">
                <a:extLst>
                  <a:ext uri="{FF2B5EF4-FFF2-40B4-BE49-F238E27FC236}">
                    <a16:creationId xmlns:a16="http://schemas.microsoft.com/office/drawing/2014/main" id="{D6A2389C-B096-F874-31BE-46E297150A07}"/>
                  </a:ext>
                </a:extLst>
              </p:cNvPr>
              <p:cNvCxnSpPr/>
              <p:nvPr/>
            </p:nvCxnSpPr>
            <p:spPr>
              <a:xfrm>
                <a:off x="5197476" y="5178816"/>
                <a:ext cx="3441317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직선 연결선 220">
                <a:extLst>
                  <a:ext uri="{FF2B5EF4-FFF2-40B4-BE49-F238E27FC236}">
                    <a16:creationId xmlns:a16="http://schemas.microsoft.com/office/drawing/2014/main" id="{999816CD-5851-0151-F70C-44C34212FA9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06675" y="5358245"/>
                <a:ext cx="2543708" cy="57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2" name="타원 221">
                <a:extLst>
                  <a:ext uri="{FF2B5EF4-FFF2-40B4-BE49-F238E27FC236}">
                    <a16:creationId xmlns:a16="http://schemas.microsoft.com/office/drawing/2014/main" id="{8DA2C033-AC6A-E011-1408-32450D1E357F}"/>
                  </a:ext>
                </a:extLst>
              </p:cNvPr>
              <p:cNvSpPr/>
              <p:nvPr/>
            </p:nvSpPr>
            <p:spPr>
              <a:xfrm>
                <a:off x="6579478" y="5137396"/>
                <a:ext cx="72000" cy="720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3" name="타원 222">
                <a:extLst>
                  <a:ext uri="{FF2B5EF4-FFF2-40B4-BE49-F238E27FC236}">
                    <a16:creationId xmlns:a16="http://schemas.microsoft.com/office/drawing/2014/main" id="{7AA80BC6-4A34-0BBD-D593-6A62E199960B}"/>
                  </a:ext>
                </a:extLst>
              </p:cNvPr>
              <p:cNvSpPr/>
              <p:nvPr/>
            </p:nvSpPr>
            <p:spPr>
              <a:xfrm>
                <a:off x="7240983" y="5137396"/>
                <a:ext cx="72000" cy="720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4" name="타원 223">
                <a:extLst>
                  <a:ext uri="{FF2B5EF4-FFF2-40B4-BE49-F238E27FC236}">
                    <a16:creationId xmlns:a16="http://schemas.microsoft.com/office/drawing/2014/main" id="{1FED52FF-6E71-37DE-8C48-971701127BDF}"/>
                  </a:ext>
                </a:extLst>
              </p:cNvPr>
              <p:cNvSpPr/>
              <p:nvPr/>
            </p:nvSpPr>
            <p:spPr>
              <a:xfrm>
                <a:off x="7904553" y="5133363"/>
                <a:ext cx="72000" cy="720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5" name="타원 224">
                <a:extLst>
                  <a:ext uri="{FF2B5EF4-FFF2-40B4-BE49-F238E27FC236}">
                    <a16:creationId xmlns:a16="http://schemas.microsoft.com/office/drawing/2014/main" id="{7A5C8BD9-1591-DC0E-0970-F568963E3740}"/>
                  </a:ext>
                </a:extLst>
              </p:cNvPr>
              <p:cNvSpPr/>
              <p:nvPr/>
            </p:nvSpPr>
            <p:spPr>
              <a:xfrm>
                <a:off x="7687478" y="5322245"/>
                <a:ext cx="72000" cy="720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6" name="타원 225">
                <a:extLst>
                  <a:ext uri="{FF2B5EF4-FFF2-40B4-BE49-F238E27FC236}">
                    <a16:creationId xmlns:a16="http://schemas.microsoft.com/office/drawing/2014/main" id="{0CE499EB-1B90-1CB0-6201-5D53F08ECD48}"/>
                  </a:ext>
                </a:extLst>
              </p:cNvPr>
              <p:cNvSpPr/>
              <p:nvPr/>
            </p:nvSpPr>
            <p:spPr>
              <a:xfrm>
                <a:off x="7027224" y="5322245"/>
                <a:ext cx="72000" cy="720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7" name="타원 226">
                <a:extLst>
                  <a:ext uri="{FF2B5EF4-FFF2-40B4-BE49-F238E27FC236}">
                    <a16:creationId xmlns:a16="http://schemas.microsoft.com/office/drawing/2014/main" id="{C752B6FC-8BC3-C32F-EFC4-1D106AA440C5}"/>
                  </a:ext>
                </a:extLst>
              </p:cNvPr>
              <p:cNvSpPr/>
              <p:nvPr/>
            </p:nvSpPr>
            <p:spPr>
              <a:xfrm>
                <a:off x="6361669" y="5322245"/>
                <a:ext cx="72000" cy="720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228" name="직선 연결선 227">
                <a:extLst>
                  <a:ext uri="{FF2B5EF4-FFF2-40B4-BE49-F238E27FC236}">
                    <a16:creationId xmlns:a16="http://schemas.microsoft.com/office/drawing/2014/main" id="{2C85D1FE-524D-5790-7F34-AB504A1C2C43}"/>
                  </a:ext>
                </a:extLst>
              </p:cNvPr>
              <p:cNvCxnSpPr>
                <a:cxnSpLocks/>
                <a:stCxn id="227" idx="0"/>
              </p:cNvCxnSpPr>
              <p:nvPr/>
            </p:nvCxnSpPr>
            <p:spPr>
              <a:xfrm flipV="1">
                <a:off x="6397669" y="5250816"/>
                <a:ext cx="0" cy="714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직선 화살표 연결선 228">
                <a:extLst>
                  <a:ext uri="{FF2B5EF4-FFF2-40B4-BE49-F238E27FC236}">
                    <a16:creationId xmlns:a16="http://schemas.microsoft.com/office/drawing/2014/main" id="{0F1E5DB4-8142-9D46-A852-BE2E643342A8}"/>
                  </a:ext>
                </a:extLst>
              </p:cNvPr>
              <p:cNvCxnSpPr>
                <a:cxnSpLocks/>
                <a:stCxn id="217" idx="0"/>
                <a:endCxn id="193" idx="4"/>
              </p:cNvCxnSpPr>
              <p:nvPr/>
            </p:nvCxnSpPr>
            <p:spPr>
              <a:xfrm flipV="1">
                <a:off x="6505874" y="3274978"/>
                <a:ext cx="0" cy="135363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직선 화살표 연결선 229">
                <a:extLst>
                  <a:ext uri="{FF2B5EF4-FFF2-40B4-BE49-F238E27FC236}">
                    <a16:creationId xmlns:a16="http://schemas.microsoft.com/office/drawing/2014/main" id="{2AF45CAC-1BAC-9A12-FDCC-629E9E6396D7}"/>
                  </a:ext>
                </a:extLst>
              </p:cNvPr>
              <p:cNvCxnSpPr>
                <a:cxnSpLocks/>
                <a:stCxn id="222" idx="0"/>
              </p:cNvCxnSpPr>
              <p:nvPr/>
            </p:nvCxnSpPr>
            <p:spPr>
              <a:xfrm flipV="1">
                <a:off x="6615478" y="4946650"/>
                <a:ext cx="0" cy="19074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직선 화살표 연결선 230">
                <a:extLst>
                  <a:ext uri="{FF2B5EF4-FFF2-40B4-BE49-F238E27FC236}">
                    <a16:creationId xmlns:a16="http://schemas.microsoft.com/office/drawing/2014/main" id="{DBA94369-0DBA-68E2-D99F-EB218F4AE55D}"/>
                  </a:ext>
                </a:extLst>
              </p:cNvPr>
              <p:cNvCxnSpPr/>
              <p:nvPr/>
            </p:nvCxnSpPr>
            <p:spPr>
              <a:xfrm flipV="1">
                <a:off x="6363622" y="4942617"/>
                <a:ext cx="0" cy="19074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직선 화살표 연결선 231">
                <a:extLst>
                  <a:ext uri="{FF2B5EF4-FFF2-40B4-BE49-F238E27FC236}">
                    <a16:creationId xmlns:a16="http://schemas.microsoft.com/office/drawing/2014/main" id="{784749D0-4CCF-1DDF-B182-D06C7EC2F3F7}"/>
                  </a:ext>
                </a:extLst>
              </p:cNvPr>
              <p:cNvCxnSpPr/>
              <p:nvPr/>
            </p:nvCxnSpPr>
            <p:spPr>
              <a:xfrm flipV="1">
                <a:off x="7276983" y="4942617"/>
                <a:ext cx="0" cy="19074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직선 화살표 연결선 232">
                <a:extLst>
                  <a:ext uri="{FF2B5EF4-FFF2-40B4-BE49-F238E27FC236}">
                    <a16:creationId xmlns:a16="http://schemas.microsoft.com/office/drawing/2014/main" id="{F832B3CA-2AC6-31E0-4414-AF0BC15F59A3}"/>
                  </a:ext>
                </a:extLst>
              </p:cNvPr>
              <p:cNvCxnSpPr/>
              <p:nvPr/>
            </p:nvCxnSpPr>
            <p:spPr>
              <a:xfrm flipV="1">
                <a:off x="7940553" y="4942617"/>
                <a:ext cx="0" cy="19074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직선 화살표 연결선 233">
                <a:extLst>
                  <a:ext uri="{FF2B5EF4-FFF2-40B4-BE49-F238E27FC236}">
                    <a16:creationId xmlns:a16="http://schemas.microsoft.com/office/drawing/2014/main" id="{06B21BE2-E3A7-15A3-4323-BBC5F7355BC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638793" y="4942617"/>
                <a:ext cx="0" cy="2361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직선 화살표 연결선 234">
                <a:extLst>
                  <a:ext uri="{FF2B5EF4-FFF2-40B4-BE49-F238E27FC236}">
                    <a16:creationId xmlns:a16="http://schemas.microsoft.com/office/drawing/2014/main" id="{9AD529E0-1E53-3B29-BFBA-99F731B6BCD6}"/>
                  </a:ext>
                </a:extLst>
              </p:cNvPr>
              <p:cNvCxnSpPr/>
              <p:nvPr/>
            </p:nvCxnSpPr>
            <p:spPr>
              <a:xfrm flipV="1">
                <a:off x="8350383" y="4942617"/>
                <a:ext cx="0" cy="19074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직선 화살표 연결선 235">
                <a:extLst>
                  <a:ext uri="{FF2B5EF4-FFF2-40B4-BE49-F238E27FC236}">
                    <a16:creationId xmlns:a16="http://schemas.microsoft.com/office/drawing/2014/main" id="{DF679BC3-B1FE-DB4E-06AC-4366144CE8AA}"/>
                  </a:ext>
                </a:extLst>
              </p:cNvPr>
              <p:cNvCxnSpPr/>
              <p:nvPr/>
            </p:nvCxnSpPr>
            <p:spPr>
              <a:xfrm flipV="1">
                <a:off x="7687478" y="4942617"/>
                <a:ext cx="0" cy="19074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직선 화살표 연결선 236">
                <a:extLst>
                  <a:ext uri="{FF2B5EF4-FFF2-40B4-BE49-F238E27FC236}">
                    <a16:creationId xmlns:a16="http://schemas.microsoft.com/office/drawing/2014/main" id="{86C22B22-1322-26E4-98FB-499F1AD313BC}"/>
                  </a:ext>
                </a:extLst>
              </p:cNvPr>
              <p:cNvCxnSpPr/>
              <p:nvPr/>
            </p:nvCxnSpPr>
            <p:spPr>
              <a:xfrm flipV="1">
                <a:off x="7025376" y="4942617"/>
                <a:ext cx="0" cy="19074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직선 화살표 연결선 237">
                <a:extLst>
                  <a:ext uri="{FF2B5EF4-FFF2-40B4-BE49-F238E27FC236}">
                    <a16:creationId xmlns:a16="http://schemas.microsoft.com/office/drawing/2014/main" id="{84CF57BE-C4DC-176F-3672-7AF503585BCF}"/>
                  </a:ext>
                </a:extLst>
              </p:cNvPr>
              <p:cNvCxnSpPr>
                <a:cxnSpLocks/>
                <a:endCxn id="196" idx="2"/>
              </p:cNvCxnSpPr>
              <p:nvPr/>
            </p:nvCxnSpPr>
            <p:spPr>
              <a:xfrm>
                <a:off x="8494588" y="4116994"/>
                <a:ext cx="485750" cy="1048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직선 연결선 238">
                <a:extLst>
                  <a:ext uri="{FF2B5EF4-FFF2-40B4-BE49-F238E27FC236}">
                    <a16:creationId xmlns:a16="http://schemas.microsoft.com/office/drawing/2014/main" id="{A2A46CF6-626D-1FBD-02B6-341E061D2E38}"/>
                  </a:ext>
                </a:extLst>
              </p:cNvPr>
              <p:cNvCxnSpPr/>
              <p:nvPr/>
            </p:nvCxnSpPr>
            <p:spPr>
              <a:xfrm flipV="1">
                <a:off x="8494588" y="4116994"/>
                <a:ext cx="0" cy="511614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직선 연결선 239">
                <a:extLst>
                  <a:ext uri="{FF2B5EF4-FFF2-40B4-BE49-F238E27FC236}">
                    <a16:creationId xmlns:a16="http://schemas.microsoft.com/office/drawing/2014/main" id="{B18C2C42-89D5-A936-56BF-9492D52FF05C}"/>
                  </a:ext>
                </a:extLst>
              </p:cNvPr>
              <p:cNvCxnSpPr>
                <a:cxnSpLocks/>
                <a:stCxn id="216" idx="0"/>
              </p:cNvCxnSpPr>
              <p:nvPr/>
            </p:nvCxnSpPr>
            <p:spPr>
              <a:xfrm flipV="1">
                <a:off x="7168778" y="3602771"/>
                <a:ext cx="0" cy="1025837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직선 화살표 연결선 240">
                <a:extLst>
                  <a:ext uri="{FF2B5EF4-FFF2-40B4-BE49-F238E27FC236}">
                    <a16:creationId xmlns:a16="http://schemas.microsoft.com/office/drawing/2014/main" id="{739F4054-80CE-FBA4-5BA5-BB6E244B5FE6}"/>
                  </a:ext>
                </a:extLst>
              </p:cNvPr>
              <p:cNvCxnSpPr>
                <a:cxnSpLocks/>
                <a:endCxn id="195" idx="2"/>
              </p:cNvCxnSpPr>
              <p:nvPr/>
            </p:nvCxnSpPr>
            <p:spPr>
              <a:xfrm>
                <a:off x="7168778" y="3602771"/>
                <a:ext cx="572905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2" name="TextBox 241">
                <a:extLst>
                  <a:ext uri="{FF2B5EF4-FFF2-40B4-BE49-F238E27FC236}">
                    <a16:creationId xmlns:a16="http://schemas.microsoft.com/office/drawing/2014/main" id="{4883C6F2-F0F2-1044-3E55-78D7BF0C403B}"/>
                  </a:ext>
                </a:extLst>
              </p:cNvPr>
              <p:cNvSpPr txBox="1"/>
              <p:nvPr/>
            </p:nvSpPr>
            <p:spPr>
              <a:xfrm>
                <a:off x="6233801" y="4778570"/>
                <a:ext cx="274434" cy="1846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600" dirty="0" err="1"/>
                  <a:t>w</a:t>
                </a:r>
                <a:r>
                  <a:rPr lang="en-US" altLang="ko-KR" sz="600" baseline="-25000" dirty="0" err="1"/>
                  <a:t>ih</a:t>
                </a:r>
                <a:endParaRPr lang="ko-KR" altLang="en-US" baseline="-25000" dirty="0"/>
              </a:p>
            </p:txBody>
          </p:sp>
          <p:sp>
            <p:nvSpPr>
              <p:cNvPr id="243" name="TextBox 242">
                <a:extLst>
                  <a:ext uri="{FF2B5EF4-FFF2-40B4-BE49-F238E27FC236}">
                    <a16:creationId xmlns:a16="http://schemas.microsoft.com/office/drawing/2014/main" id="{96CE1C62-39FF-9B15-67F1-19F34C2D96B4}"/>
                  </a:ext>
                </a:extLst>
              </p:cNvPr>
              <p:cNvSpPr txBox="1"/>
              <p:nvPr/>
            </p:nvSpPr>
            <p:spPr>
              <a:xfrm>
                <a:off x="6480958" y="4785296"/>
                <a:ext cx="274434" cy="1846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600" dirty="0" err="1"/>
                  <a:t>w</a:t>
                </a:r>
                <a:r>
                  <a:rPr lang="en-US" altLang="ko-KR" sz="600" baseline="-25000" dirty="0" err="1"/>
                  <a:t>hh</a:t>
                </a:r>
                <a:endParaRPr lang="ko-KR" altLang="en-US" baseline="-25000" dirty="0"/>
              </a:p>
            </p:txBody>
          </p:sp>
          <p:sp>
            <p:nvSpPr>
              <p:cNvPr id="244" name="TextBox 243">
                <a:extLst>
                  <a:ext uri="{FF2B5EF4-FFF2-40B4-BE49-F238E27FC236}">
                    <a16:creationId xmlns:a16="http://schemas.microsoft.com/office/drawing/2014/main" id="{E7607DAF-82BF-77FD-0034-586B91F5B5D9}"/>
                  </a:ext>
                </a:extLst>
              </p:cNvPr>
              <p:cNvSpPr txBox="1"/>
              <p:nvPr/>
            </p:nvSpPr>
            <p:spPr>
              <a:xfrm>
                <a:off x="6074609" y="4296588"/>
                <a:ext cx="47801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800" dirty="0"/>
                  <a:t>망각</a:t>
                </a:r>
                <a:endParaRPr lang="en-US" altLang="ko-KR" sz="800" dirty="0"/>
              </a:p>
              <a:p>
                <a:pPr algn="ctr"/>
                <a:r>
                  <a:rPr lang="ko-KR" altLang="en-US" sz="800" dirty="0"/>
                  <a:t>게이트</a:t>
                </a:r>
                <a:endParaRPr lang="ko-KR" altLang="en-US" sz="1400" dirty="0"/>
              </a:p>
            </p:txBody>
          </p:sp>
          <p:sp>
            <p:nvSpPr>
              <p:cNvPr id="245" name="TextBox 244">
                <a:extLst>
                  <a:ext uri="{FF2B5EF4-FFF2-40B4-BE49-F238E27FC236}">
                    <a16:creationId xmlns:a16="http://schemas.microsoft.com/office/drawing/2014/main" id="{E605558F-6A89-60A7-E183-DDD3242CBB34}"/>
                  </a:ext>
                </a:extLst>
              </p:cNvPr>
              <p:cNvSpPr txBox="1"/>
              <p:nvPr/>
            </p:nvSpPr>
            <p:spPr>
              <a:xfrm>
                <a:off x="6893737" y="4778570"/>
                <a:ext cx="274434" cy="1846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600" dirty="0" err="1"/>
                  <a:t>w</a:t>
                </a:r>
                <a:r>
                  <a:rPr lang="en-US" altLang="ko-KR" sz="600" baseline="-25000" dirty="0" err="1"/>
                  <a:t>ih</a:t>
                </a:r>
                <a:endParaRPr lang="ko-KR" altLang="en-US" baseline="-25000" dirty="0"/>
              </a:p>
            </p:txBody>
          </p:sp>
          <p:sp>
            <p:nvSpPr>
              <p:cNvPr id="246" name="TextBox 245">
                <a:extLst>
                  <a:ext uri="{FF2B5EF4-FFF2-40B4-BE49-F238E27FC236}">
                    <a16:creationId xmlns:a16="http://schemas.microsoft.com/office/drawing/2014/main" id="{E7D34BB3-671E-38BC-EB8F-B6DC599C9A7B}"/>
                  </a:ext>
                </a:extLst>
              </p:cNvPr>
              <p:cNvSpPr txBox="1"/>
              <p:nvPr/>
            </p:nvSpPr>
            <p:spPr>
              <a:xfrm>
                <a:off x="7140894" y="4785296"/>
                <a:ext cx="274434" cy="1846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600" dirty="0" err="1"/>
                  <a:t>w</a:t>
                </a:r>
                <a:r>
                  <a:rPr lang="en-US" altLang="ko-KR" sz="600" baseline="-25000" dirty="0" err="1"/>
                  <a:t>hh</a:t>
                </a:r>
                <a:endParaRPr lang="ko-KR" altLang="en-US" baseline="-25000" dirty="0"/>
              </a:p>
            </p:txBody>
          </p:sp>
          <p:sp>
            <p:nvSpPr>
              <p:cNvPr id="247" name="TextBox 246">
                <a:extLst>
                  <a:ext uri="{FF2B5EF4-FFF2-40B4-BE49-F238E27FC236}">
                    <a16:creationId xmlns:a16="http://schemas.microsoft.com/office/drawing/2014/main" id="{D69B000B-DA1A-50C4-22D2-04F5070DE18F}"/>
                  </a:ext>
                </a:extLst>
              </p:cNvPr>
              <p:cNvSpPr txBox="1"/>
              <p:nvPr/>
            </p:nvSpPr>
            <p:spPr>
              <a:xfrm>
                <a:off x="7545335" y="4785726"/>
                <a:ext cx="274434" cy="1846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600" dirty="0" err="1"/>
                  <a:t>w</a:t>
                </a:r>
                <a:r>
                  <a:rPr lang="en-US" altLang="ko-KR" sz="600" baseline="-25000" dirty="0" err="1"/>
                  <a:t>ih</a:t>
                </a:r>
                <a:endParaRPr lang="ko-KR" altLang="en-US" baseline="-25000" dirty="0"/>
              </a:p>
            </p:txBody>
          </p:sp>
          <p:sp>
            <p:nvSpPr>
              <p:cNvPr id="248" name="TextBox 247">
                <a:extLst>
                  <a:ext uri="{FF2B5EF4-FFF2-40B4-BE49-F238E27FC236}">
                    <a16:creationId xmlns:a16="http://schemas.microsoft.com/office/drawing/2014/main" id="{02EE0E61-5192-06EB-24E1-3F03257138B0}"/>
                  </a:ext>
                </a:extLst>
              </p:cNvPr>
              <p:cNvSpPr txBox="1"/>
              <p:nvPr/>
            </p:nvSpPr>
            <p:spPr>
              <a:xfrm>
                <a:off x="7792492" y="4792452"/>
                <a:ext cx="274434" cy="1846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600" dirty="0" err="1"/>
                  <a:t>w</a:t>
                </a:r>
                <a:r>
                  <a:rPr lang="en-US" altLang="ko-KR" sz="600" baseline="-25000" dirty="0" err="1"/>
                  <a:t>hh</a:t>
                </a:r>
                <a:endParaRPr lang="ko-KR" altLang="en-US" baseline="-25000" dirty="0"/>
              </a:p>
            </p:txBody>
          </p:sp>
          <p:sp>
            <p:nvSpPr>
              <p:cNvPr id="249" name="TextBox 248">
                <a:extLst>
                  <a:ext uri="{FF2B5EF4-FFF2-40B4-BE49-F238E27FC236}">
                    <a16:creationId xmlns:a16="http://schemas.microsoft.com/office/drawing/2014/main" id="{E750542B-2049-B0F2-FAA7-191B63A2020D}"/>
                  </a:ext>
                </a:extLst>
              </p:cNvPr>
              <p:cNvSpPr txBox="1"/>
              <p:nvPr/>
            </p:nvSpPr>
            <p:spPr>
              <a:xfrm>
                <a:off x="8242293" y="4785726"/>
                <a:ext cx="274434" cy="1846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600" dirty="0" err="1"/>
                  <a:t>w</a:t>
                </a:r>
                <a:r>
                  <a:rPr lang="en-US" altLang="ko-KR" sz="600" baseline="-25000" dirty="0" err="1"/>
                  <a:t>ih</a:t>
                </a:r>
                <a:endParaRPr lang="ko-KR" altLang="en-US" baseline="-25000" dirty="0"/>
              </a:p>
            </p:txBody>
          </p:sp>
          <p:sp>
            <p:nvSpPr>
              <p:cNvPr id="250" name="TextBox 249">
                <a:extLst>
                  <a:ext uri="{FF2B5EF4-FFF2-40B4-BE49-F238E27FC236}">
                    <a16:creationId xmlns:a16="http://schemas.microsoft.com/office/drawing/2014/main" id="{7ABD7333-CD04-B5D8-BC38-91D331AD4D2C}"/>
                  </a:ext>
                </a:extLst>
              </p:cNvPr>
              <p:cNvSpPr txBox="1"/>
              <p:nvPr/>
            </p:nvSpPr>
            <p:spPr>
              <a:xfrm>
                <a:off x="8489450" y="4792452"/>
                <a:ext cx="274434" cy="1846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600" dirty="0" err="1"/>
                  <a:t>w</a:t>
                </a:r>
                <a:r>
                  <a:rPr lang="en-US" altLang="ko-KR" sz="600" baseline="-25000" dirty="0" err="1"/>
                  <a:t>hh</a:t>
                </a:r>
                <a:endParaRPr lang="ko-KR" altLang="en-US" baseline="-25000" dirty="0"/>
              </a:p>
            </p:txBody>
          </p:sp>
          <p:sp>
            <p:nvSpPr>
              <p:cNvPr id="251" name="TextBox 250">
                <a:extLst>
                  <a:ext uri="{FF2B5EF4-FFF2-40B4-BE49-F238E27FC236}">
                    <a16:creationId xmlns:a16="http://schemas.microsoft.com/office/drawing/2014/main" id="{8D49D6EE-CFA6-596C-B371-737FE2C120C1}"/>
                  </a:ext>
                </a:extLst>
              </p:cNvPr>
              <p:cNvSpPr txBox="1"/>
              <p:nvPr/>
            </p:nvSpPr>
            <p:spPr>
              <a:xfrm>
                <a:off x="6754682" y="4290054"/>
                <a:ext cx="47801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800" dirty="0"/>
                  <a:t>입력</a:t>
                </a:r>
                <a:endParaRPr lang="en-US" altLang="ko-KR" sz="800" dirty="0"/>
              </a:p>
              <a:p>
                <a:pPr algn="ctr"/>
                <a:r>
                  <a:rPr lang="ko-KR" altLang="en-US" sz="800" dirty="0"/>
                  <a:t>게이트</a:t>
                </a:r>
                <a:endParaRPr lang="ko-KR" altLang="en-US" sz="1400" dirty="0"/>
              </a:p>
            </p:txBody>
          </p:sp>
          <p:sp>
            <p:nvSpPr>
              <p:cNvPr id="252" name="TextBox 251">
                <a:extLst>
                  <a:ext uri="{FF2B5EF4-FFF2-40B4-BE49-F238E27FC236}">
                    <a16:creationId xmlns:a16="http://schemas.microsoft.com/office/drawing/2014/main" id="{4951B6A0-BA96-A82E-8209-E1D66779B3CF}"/>
                  </a:ext>
                </a:extLst>
              </p:cNvPr>
              <p:cNvSpPr txBox="1"/>
              <p:nvPr/>
            </p:nvSpPr>
            <p:spPr>
              <a:xfrm>
                <a:off x="7425476" y="4308512"/>
                <a:ext cx="47801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800" dirty="0"/>
                  <a:t>셀</a:t>
                </a:r>
                <a:endParaRPr lang="en-US" altLang="ko-KR" sz="800" dirty="0"/>
              </a:p>
              <a:p>
                <a:pPr algn="ctr"/>
                <a:r>
                  <a:rPr lang="ko-KR" altLang="en-US" sz="800" dirty="0"/>
                  <a:t>게이트</a:t>
                </a:r>
                <a:endParaRPr lang="ko-KR" altLang="en-US" sz="1400" dirty="0"/>
              </a:p>
            </p:txBody>
          </p:sp>
          <p:sp>
            <p:nvSpPr>
              <p:cNvPr id="253" name="TextBox 252">
                <a:extLst>
                  <a:ext uri="{FF2B5EF4-FFF2-40B4-BE49-F238E27FC236}">
                    <a16:creationId xmlns:a16="http://schemas.microsoft.com/office/drawing/2014/main" id="{5CD4CF66-D65F-1573-4652-C654B51EE73B}"/>
                  </a:ext>
                </a:extLst>
              </p:cNvPr>
              <p:cNvSpPr txBox="1"/>
              <p:nvPr/>
            </p:nvSpPr>
            <p:spPr>
              <a:xfrm>
                <a:off x="8077406" y="4313689"/>
                <a:ext cx="47801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800" dirty="0"/>
                  <a:t>출력</a:t>
                </a:r>
                <a:endParaRPr lang="en-US" altLang="ko-KR" sz="800" dirty="0"/>
              </a:p>
              <a:p>
                <a:pPr algn="ctr"/>
                <a:r>
                  <a:rPr lang="ko-KR" altLang="en-US" sz="800" dirty="0"/>
                  <a:t>게이트</a:t>
                </a:r>
                <a:endParaRPr lang="ko-KR" altLang="en-US" sz="1400" dirty="0"/>
              </a:p>
            </p:txBody>
          </p:sp>
          <p:cxnSp>
            <p:nvCxnSpPr>
              <p:cNvPr id="254" name="직선 연결선 253">
                <a:extLst>
                  <a:ext uri="{FF2B5EF4-FFF2-40B4-BE49-F238E27FC236}">
                    <a16:creationId xmlns:a16="http://schemas.microsoft.com/office/drawing/2014/main" id="{0871F4C8-D5F5-DEB7-FB8F-3048189A659A}"/>
                  </a:ext>
                </a:extLst>
              </p:cNvPr>
              <p:cNvCxnSpPr>
                <a:cxnSpLocks/>
                <a:stCxn id="226" idx="0"/>
              </p:cNvCxnSpPr>
              <p:nvPr/>
            </p:nvCxnSpPr>
            <p:spPr>
              <a:xfrm flipV="1">
                <a:off x="7063224" y="5250816"/>
                <a:ext cx="0" cy="714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직선 연결선 254">
                <a:extLst>
                  <a:ext uri="{FF2B5EF4-FFF2-40B4-BE49-F238E27FC236}">
                    <a16:creationId xmlns:a16="http://schemas.microsoft.com/office/drawing/2014/main" id="{E228D46A-CCF0-425D-9206-1BB6E49481F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723478" y="5250816"/>
                <a:ext cx="0" cy="714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직선 연결선 255">
                <a:extLst>
                  <a:ext uri="{FF2B5EF4-FFF2-40B4-BE49-F238E27FC236}">
                    <a16:creationId xmlns:a16="http://schemas.microsoft.com/office/drawing/2014/main" id="{EF51EC9E-7792-03E6-F43C-520AB94E829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06675" y="5358245"/>
                <a:ext cx="0" cy="31389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7" name="TextBox 256">
                <a:extLst>
                  <a:ext uri="{FF2B5EF4-FFF2-40B4-BE49-F238E27FC236}">
                    <a16:creationId xmlns:a16="http://schemas.microsoft.com/office/drawing/2014/main" id="{7C6422BC-3F28-82E9-6DE6-81E4BC7E6D92}"/>
                  </a:ext>
                </a:extLst>
              </p:cNvPr>
              <p:cNvSpPr txBox="1"/>
              <p:nvPr/>
            </p:nvSpPr>
            <p:spPr>
              <a:xfrm>
                <a:off x="4863228" y="3054173"/>
                <a:ext cx="394660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100" dirty="0"/>
                  <a:t>C</a:t>
                </a:r>
                <a:r>
                  <a:rPr lang="en-US" altLang="ko-KR" sz="1100" baseline="-25000" dirty="0"/>
                  <a:t>t-1</a:t>
                </a:r>
                <a:endParaRPr lang="ko-KR" altLang="en-US" sz="1100" baseline="-25000" dirty="0"/>
              </a:p>
            </p:txBody>
          </p:sp>
          <p:sp>
            <p:nvSpPr>
              <p:cNvPr id="258" name="TextBox 257">
                <a:extLst>
                  <a:ext uri="{FF2B5EF4-FFF2-40B4-BE49-F238E27FC236}">
                    <a16:creationId xmlns:a16="http://schemas.microsoft.com/office/drawing/2014/main" id="{7620C9F2-58D6-754E-1779-3260BB80D1DE}"/>
                  </a:ext>
                </a:extLst>
              </p:cNvPr>
              <p:cNvSpPr txBox="1"/>
              <p:nvPr/>
            </p:nvSpPr>
            <p:spPr>
              <a:xfrm>
                <a:off x="4845798" y="5074558"/>
                <a:ext cx="394659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100" dirty="0"/>
                  <a:t>h</a:t>
                </a:r>
                <a:r>
                  <a:rPr lang="en-US" altLang="ko-KR" sz="1100" baseline="-25000" dirty="0"/>
                  <a:t>t-1</a:t>
                </a:r>
                <a:endParaRPr lang="ko-KR" altLang="en-US" sz="1100" baseline="-25000" dirty="0"/>
              </a:p>
            </p:txBody>
          </p:sp>
          <p:sp>
            <p:nvSpPr>
              <p:cNvPr id="259" name="TextBox 258">
                <a:extLst>
                  <a:ext uri="{FF2B5EF4-FFF2-40B4-BE49-F238E27FC236}">
                    <a16:creationId xmlns:a16="http://schemas.microsoft.com/office/drawing/2014/main" id="{F24D7D6C-67B3-011B-DF7F-5871C9AA599A}"/>
                  </a:ext>
                </a:extLst>
              </p:cNvPr>
              <p:cNvSpPr txBox="1"/>
              <p:nvPr/>
            </p:nvSpPr>
            <p:spPr>
              <a:xfrm>
                <a:off x="4810396" y="2916031"/>
                <a:ext cx="569387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900" dirty="0"/>
                  <a:t>셀</a:t>
                </a:r>
                <a:r>
                  <a:rPr lang="en-US" altLang="ko-KR" sz="900" dirty="0"/>
                  <a:t> </a:t>
                </a:r>
                <a:r>
                  <a:rPr lang="ko-KR" altLang="en-US" sz="900" dirty="0"/>
                  <a:t>상태</a:t>
                </a:r>
                <a:endParaRPr lang="ko-KR" altLang="en-US" sz="1100" baseline="-25000" dirty="0"/>
              </a:p>
            </p:txBody>
          </p:sp>
          <p:sp>
            <p:nvSpPr>
              <p:cNvPr id="260" name="타원 259">
                <a:extLst>
                  <a:ext uri="{FF2B5EF4-FFF2-40B4-BE49-F238E27FC236}">
                    <a16:creationId xmlns:a16="http://schemas.microsoft.com/office/drawing/2014/main" id="{D20214A4-3E90-CB10-74F1-322D48EEA2F1}"/>
                  </a:ext>
                </a:extLst>
              </p:cNvPr>
              <p:cNvSpPr/>
              <p:nvPr/>
            </p:nvSpPr>
            <p:spPr>
              <a:xfrm>
                <a:off x="5662675" y="5675829"/>
                <a:ext cx="288000" cy="288000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ko-KR" sz="1100" dirty="0" err="1">
                    <a:solidFill>
                      <a:schemeClr val="tx1"/>
                    </a:solidFill>
                  </a:rPr>
                  <a:t>x</a:t>
                </a:r>
                <a:r>
                  <a:rPr lang="en-US" altLang="ko-KR" sz="1100" baseline="-25000" dirty="0" err="1">
                    <a:solidFill>
                      <a:schemeClr val="tx1"/>
                    </a:solidFill>
                  </a:rPr>
                  <a:t>t</a:t>
                </a:r>
                <a:endParaRPr lang="ko-KR" altLang="en-US" baseline="-25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61" name="TextBox 260">
                <a:extLst>
                  <a:ext uri="{FF2B5EF4-FFF2-40B4-BE49-F238E27FC236}">
                    <a16:creationId xmlns:a16="http://schemas.microsoft.com/office/drawing/2014/main" id="{09D7184C-6186-D345-7143-1768C9CD9BD6}"/>
                  </a:ext>
                </a:extLst>
              </p:cNvPr>
              <p:cNvSpPr txBox="1"/>
              <p:nvPr/>
            </p:nvSpPr>
            <p:spPr>
              <a:xfrm>
                <a:off x="5264369" y="5714788"/>
                <a:ext cx="402675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900" dirty="0"/>
                  <a:t>입력</a:t>
                </a:r>
                <a:endParaRPr lang="ko-KR" altLang="en-US" sz="1100" dirty="0"/>
              </a:p>
            </p:txBody>
          </p:sp>
          <p:cxnSp>
            <p:nvCxnSpPr>
              <p:cNvPr id="262" name="직선 연결선 261">
                <a:extLst>
                  <a:ext uri="{FF2B5EF4-FFF2-40B4-BE49-F238E27FC236}">
                    <a16:creationId xmlns:a16="http://schemas.microsoft.com/office/drawing/2014/main" id="{3BEB63D2-BB28-076A-D57B-E2335E11546F}"/>
                  </a:ext>
                </a:extLst>
              </p:cNvPr>
              <p:cNvCxnSpPr/>
              <p:nvPr/>
            </p:nvCxnSpPr>
            <p:spPr>
              <a:xfrm flipV="1">
                <a:off x="8350383" y="5250816"/>
                <a:ext cx="0" cy="1074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3" name="TextBox 262">
                <a:extLst>
                  <a:ext uri="{FF2B5EF4-FFF2-40B4-BE49-F238E27FC236}">
                    <a16:creationId xmlns:a16="http://schemas.microsoft.com/office/drawing/2014/main" id="{04549776-F1D9-0A76-F205-07A799B117ED}"/>
                  </a:ext>
                </a:extLst>
              </p:cNvPr>
              <p:cNvSpPr txBox="1"/>
              <p:nvPr/>
            </p:nvSpPr>
            <p:spPr>
              <a:xfrm>
                <a:off x="10054180" y="3919469"/>
                <a:ext cx="117211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900" dirty="0"/>
                  <a:t>하나의 </a:t>
                </a:r>
                <a:r>
                  <a:rPr lang="en-US" altLang="ko-KR" sz="900" dirty="0"/>
                  <a:t>LSTM</a:t>
                </a:r>
                <a:r>
                  <a:rPr lang="ko-KR" altLang="en-US" sz="900" dirty="0"/>
                  <a:t> 셀을</a:t>
                </a:r>
                <a:endParaRPr lang="en-US" altLang="ko-KR" sz="1100" baseline="-25000" dirty="0"/>
              </a:p>
              <a:p>
                <a:pPr algn="ctr"/>
                <a:r>
                  <a:rPr lang="ko-KR" altLang="en-US" sz="900" dirty="0"/>
                  <a:t>통과했을 때의 출력</a:t>
                </a:r>
                <a:endParaRPr lang="en-US" altLang="ko-KR" sz="900" dirty="0"/>
              </a:p>
            </p:txBody>
          </p:sp>
        </p:grpSp>
        <p:cxnSp>
          <p:nvCxnSpPr>
            <p:cNvPr id="190" name="직선 화살표 연결선 189">
              <a:extLst>
                <a:ext uri="{FF2B5EF4-FFF2-40B4-BE49-F238E27FC236}">
                  <a16:creationId xmlns:a16="http://schemas.microsoft.com/office/drawing/2014/main" id="{8270F692-D87E-0A91-3BAD-6B1F7E65E1EF}"/>
                </a:ext>
              </a:extLst>
            </p:cNvPr>
            <p:cNvCxnSpPr>
              <a:cxnSpLocks/>
              <a:stCxn id="263" idx="0"/>
            </p:cNvCxnSpPr>
            <p:nvPr/>
          </p:nvCxnSpPr>
          <p:spPr>
            <a:xfrm flipH="1" flipV="1">
              <a:off x="10579287" y="3241667"/>
              <a:ext cx="1" cy="526726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직선 화살표 연결선 190">
              <a:extLst>
                <a:ext uri="{FF2B5EF4-FFF2-40B4-BE49-F238E27FC236}">
                  <a16:creationId xmlns:a16="http://schemas.microsoft.com/office/drawing/2014/main" id="{E17D3783-C68D-AF3B-926E-C15F5ACE3EA9}"/>
                </a:ext>
              </a:extLst>
            </p:cNvPr>
            <p:cNvCxnSpPr>
              <a:cxnSpLocks/>
              <a:stCxn id="263" idx="2"/>
            </p:cNvCxnSpPr>
            <p:nvPr/>
          </p:nvCxnSpPr>
          <p:spPr>
            <a:xfrm flipH="1">
              <a:off x="10579287" y="4137725"/>
              <a:ext cx="1" cy="688317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4" name="직사각형 263">
            <a:extLst>
              <a:ext uri="{FF2B5EF4-FFF2-40B4-BE49-F238E27FC236}">
                <a16:creationId xmlns:a16="http://schemas.microsoft.com/office/drawing/2014/main" id="{286879DB-4838-512F-F639-1F8D58D86557}"/>
              </a:ext>
            </a:extLst>
          </p:cNvPr>
          <p:cNvSpPr/>
          <p:nvPr/>
        </p:nvSpPr>
        <p:spPr>
          <a:xfrm>
            <a:off x="3416907" y="4788777"/>
            <a:ext cx="878868" cy="16584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5" name="직사각형 264">
            <a:extLst>
              <a:ext uri="{FF2B5EF4-FFF2-40B4-BE49-F238E27FC236}">
                <a16:creationId xmlns:a16="http://schemas.microsoft.com/office/drawing/2014/main" id="{EE65B427-FAF2-8AD0-AC90-E148656748D0}"/>
              </a:ext>
            </a:extLst>
          </p:cNvPr>
          <p:cNvSpPr/>
          <p:nvPr/>
        </p:nvSpPr>
        <p:spPr>
          <a:xfrm>
            <a:off x="1361872" y="4674395"/>
            <a:ext cx="1242072" cy="13610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44638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나눔스퀘어 D2Coding">
      <a:majorFont>
        <a:latin typeface="D2Coding"/>
        <a:ea typeface="나눔스퀘어 네오 Bold"/>
        <a:cs typeface=""/>
      </a:majorFont>
      <a:minorFont>
        <a:latin typeface="D2Coding"/>
        <a:ea typeface="나눔스퀘어 네오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AE5DF087336F10458E2E57BDE3BD6C2F" ma:contentTypeVersion="5" ma:contentTypeDescription="새 문서를 만듭니다." ma:contentTypeScope="" ma:versionID="d147712dc825330d00e08d650a7df4d8">
  <xsd:schema xmlns:xsd="http://www.w3.org/2001/XMLSchema" xmlns:xs="http://www.w3.org/2001/XMLSchema" xmlns:p="http://schemas.microsoft.com/office/2006/metadata/properties" xmlns:ns3="6df4c73b-aa3d-45f2-a515-8798c4d7911e" targetNamespace="http://schemas.microsoft.com/office/2006/metadata/properties" ma:root="true" ma:fieldsID="b7fbd94771c099165f414850507cd27a" ns3:_="">
    <xsd:import namespace="6df4c73b-aa3d-45f2-a515-8798c4d7911e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f4c73b-aa3d-45f2-a515-8798c4d7911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_activity" ma:index="12" nillable="true" ma:displayName="_activity" ma:hidden="true" ma:internalName="_activity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6df4c73b-aa3d-45f2-a515-8798c4d7911e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6E27CF4-7C15-4B31-83C7-D2FD6AB354E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df4c73b-aa3d-45f2-a515-8798c4d7911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BC15374-D4B7-4C80-B5FD-E2ACE0F80983}">
  <ds:schemaRefs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http://purl.org/dc/terms/"/>
    <ds:schemaRef ds:uri="http://schemas.openxmlformats.org/package/2006/metadata/core-properties"/>
    <ds:schemaRef ds:uri="6df4c73b-aa3d-45f2-a515-8798c4d7911e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790C4B6C-74BB-4FAB-999E-A281E87C1E7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30169</TotalTime>
  <Words>2042</Words>
  <Application>Microsoft Office PowerPoint</Application>
  <PresentationFormat>와이드스크린</PresentationFormat>
  <Paragraphs>394</Paragraphs>
  <Slides>24</Slides>
  <Notes>22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30" baseType="lpstr">
      <vt:lpstr>나눔스퀘어 네오 Regular</vt:lpstr>
      <vt:lpstr>Wingdings</vt:lpstr>
      <vt:lpstr>Cambria Math</vt:lpstr>
      <vt:lpstr>Arial</vt:lpstr>
      <vt:lpstr>D2Coding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</dc:title>
  <dc:creator>이 민규</dc:creator>
  <cp:lastModifiedBy>이훈제</cp:lastModifiedBy>
  <cp:revision>387</cp:revision>
  <dcterms:created xsi:type="dcterms:W3CDTF">2022-03-07T11:10:45Z</dcterms:created>
  <dcterms:modified xsi:type="dcterms:W3CDTF">2024-02-20T09:18:17Z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0x010100AE5DF087336F10458E2E57BDE3BD6C2F</vt:lpwstr>
  </property>
</Properties>
</file>